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26"/>
  </p:notesMasterIdLst>
  <p:sldIdLst>
    <p:sldId id="256" r:id="rId5"/>
    <p:sldId id="306" r:id="rId6"/>
    <p:sldId id="327" r:id="rId7"/>
    <p:sldId id="325" r:id="rId8"/>
    <p:sldId id="257" r:id="rId9"/>
    <p:sldId id="258" r:id="rId10"/>
    <p:sldId id="291" r:id="rId11"/>
    <p:sldId id="322" r:id="rId12"/>
    <p:sldId id="326" r:id="rId13"/>
    <p:sldId id="361" r:id="rId14"/>
    <p:sldId id="309" r:id="rId15"/>
    <p:sldId id="333" r:id="rId16"/>
    <p:sldId id="305" r:id="rId17"/>
    <p:sldId id="292" r:id="rId18"/>
    <p:sldId id="315" r:id="rId19"/>
    <p:sldId id="338" r:id="rId20"/>
    <p:sldId id="339" r:id="rId21"/>
    <p:sldId id="340" r:id="rId22"/>
    <p:sldId id="341" r:id="rId23"/>
    <p:sldId id="354" r:id="rId24"/>
    <p:sldId id="358" r:id="rId2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7" roundtripDataSignature="AMtx7mjbQLFyfPgo/kotM7oi8kT8ZcASkQ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A56B7E2-AC60-F2C3-647B-3A766EF21B94}" name="Xavier AUZANNEAU" initials="XA" userId="S::xauzanneau@learns.fr::8458749d-23b5-4b7a-9940-c45c1e5e0ff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4270"/>
    <a:srgbClr val="D5654F"/>
    <a:srgbClr val="FFFFFF"/>
    <a:srgbClr val="000000"/>
    <a:srgbClr val="AC0000"/>
    <a:srgbClr val="FFE311"/>
    <a:srgbClr val="353C7A"/>
    <a:srgbClr val="281971"/>
    <a:srgbClr val="F7B103"/>
    <a:srgbClr val="E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01" autoAdjust="0"/>
    <p:restoredTop sz="94660"/>
  </p:normalViewPr>
  <p:slideViewPr>
    <p:cSldViewPr snapToGrid="0">
      <p:cViewPr varScale="1">
        <p:scale>
          <a:sx n="83" d="100"/>
          <a:sy n="83" d="100"/>
        </p:scale>
        <p:origin x="465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68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67" Type="http://customschemas.google.com/relationships/presentationmetadata" Target="metadata"/><Relationship Id="rId71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7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73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69" Type="http://schemas.openxmlformats.org/officeDocument/2006/relationships/viewProps" Target="viewProps.xml"/><Relationship Id="rId8" Type="http://schemas.openxmlformats.org/officeDocument/2006/relationships/slide" Target="slides/slide4.xml"/><Relationship Id="rId7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avier AUZANNEAU" userId="8458749d-23b5-4b7a-9940-c45c1e5e0ffa" providerId="ADAL" clId="{07594E48-ACA8-4C4A-9268-9F8DC910731E}"/>
    <pc:docChg chg="delSld modSld">
      <pc:chgData name="Xavier AUZANNEAU" userId="8458749d-23b5-4b7a-9940-c45c1e5e0ffa" providerId="ADAL" clId="{07594E48-ACA8-4C4A-9268-9F8DC910731E}" dt="2023-06-01T06:26:43.163" v="89" actId="20577"/>
      <pc:docMkLst>
        <pc:docMk/>
      </pc:docMkLst>
      <pc:sldChg chg="del">
        <pc:chgData name="Xavier AUZANNEAU" userId="8458749d-23b5-4b7a-9940-c45c1e5e0ffa" providerId="ADAL" clId="{07594E48-ACA8-4C4A-9268-9F8DC910731E}" dt="2023-05-24T07:32:34.507" v="13" actId="47"/>
        <pc:sldMkLst>
          <pc:docMk/>
          <pc:sldMk cId="1454116004" sldId="290"/>
        </pc:sldMkLst>
      </pc:sldChg>
      <pc:sldChg chg="modSp mod">
        <pc:chgData name="Xavier AUZANNEAU" userId="8458749d-23b5-4b7a-9940-c45c1e5e0ffa" providerId="ADAL" clId="{07594E48-ACA8-4C4A-9268-9F8DC910731E}" dt="2023-06-01T06:26:43.163" v="89" actId="20577"/>
        <pc:sldMkLst>
          <pc:docMk/>
          <pc:sldMk cId="3892096415" sldId="291"/>
        </pc:sldMkLst>
        <pc:spChg chg="mod">
          <ac:chgData name="Xavier AUZANNEAU" userId="8458749d-23b5-4b7a-9940-c45c1e5e0ffa" providerId="ADAL" clId="{07594E48-ACA8-4C4A-9268-9F8DC910731E}" dt="2023-06-01T06:26:43.163" v="89" actId="20577"/>
          <ac:spMkLst>
            <pc:docMk/>
            <pc:sldMk cId="3892096415" sldId="291"/>
            <ac:spMk id="63" creationId="{00000000-0000-0000-0000-000000000000}"/>
          </ac:spMkLst>
        </pc:spChg>
      </pc:sldChg>
      <pc:sldChg chg="delCm">
        <pc:chgData name="Xavier AUZANNEAU" userId="8458749d-23b5-4b7a-9940-c45c1e5e0ffa" providerId="ADAL" clId="{07594E48-ACA8-4C4A-9268-9F8DC910731E}" dt="2023-05-24T07:33:14.968" v="18"/>
        <pc:sldMkLst>
          <pc:docMk/>
          <pc:sldMk cId="457071737" sldId="32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Xavier AUZANNEAU" userId="8458749d-23b5-4b7a-9940-c45c1e5e0ffa" providerId="ADAL" clId="{07594E48-ACA8-4C4A-9268-9F8DC910731E}" dt="2023-05-24T07:33:14.968" v="18"/>
              <pc2:cmMkLst xmlns:pc2="http://schemas.microsoft.com/office/powerpoint/2019/9/main/command">
                <pc:docMk/>
                <pc:sldMk cId="457071737" sldId="326"/>
                <pc2:cmMk id="{47109E73-D099-4154-8C97-850436E3C13F}"/>
              </pc2:cmMkLst>
            </pc226:cmChg>
          </p:ext>
        </pc:extLst>
      </pc:sldChg>
      <pc:sldChg chg="del">
        <pc:chgData name="Xavier AUZANNEAU" userId="8458749d-23b5-4b7a-9940-c45c1e5e0ffa" providerId="ADAL" clId="{07594E48-ACA8-4C4A-9268-9F8DC910731E}" dt="2023-05-24T07:32:32.082" v="11" actId="47"/>
        <pc:sldMkLst>
          <pc:docMk/>
          <pc:sldMk cId="3320001665" sldId="335"/>
        </pc:sldMkLst>
      </pc:sldChg>
      <pc:sldChg chg="del">
        <pc:chgData name="Xavier AUZANNEAU" userId="8458749d-23b5-4b7a-9940-c45c1e5e0ffa" providerId="ADAL" clId="{07594E48-ACA8-4C4A-9268-9F8DC910731E}" dt="2023-05-24T07:32:36.523" v="15" actId="47"/>
        <pc:sldMkLst>
          <pc:docMk/>
          <pc:sldMk cId="3725248844" sldId="336"/>
        </pc:sldMkLst>
      </pc:sldChg>
      <pc:sldChg chg="del">
        <pc:chgData name="Xavier AUZANNEAU" userId="8458749d-23b5-4b7a-9940-c45c1e5e0ffa" providerId="ADAL" clId="{07594E48-ACA8-4C4A-9268-9F8DC910731E}" dt="2023-05-24T07:32:16.864" v="7" actId="47"/>
        <pc:sldMkLst>
          <pc:docMk/>
          <pc:sldMk cId="495192969" sldId="337"/>
        </pc:sldMkLst>
      </pc:sldChg>
      <pc:sldChg chg="modSp mod">
        <pc:chgData name="Xavier AUZANNEAU" userId="8458749d-23b5-4b7a-9940-c45c1e5e0ffa" providerId="ADAL" clId="{07594E48-ACA8-4C4A-9268-9F8DC910731E}" dt="2023-05-24T07:34:29.414" v="19" actId="1076"/>
        <pc:sldMkLst>
          <pc:docMk/>
          <pc:sldMk cId="0" sldId="340"/>
        </pc:sldMkLst>
        <pc:spChg chg="mod">
          <ac:chgData name="Xavier AUZANNEAU" userId="8458749d-23b5-4b7a-9940-c45c1e5e0ffa" providerId="ADAL" clId="{07594E48-ACA8-4C4A-9268-9F8DC910731E}" dt="2023-05-24T07:34:29.414" v="19" actId="1076"/>
          <ac:spMkLst>
            <pc:docMk/>
            <pc:sldMk cId="0" sldId="340"/>
            <ac:spMk id="20" creationId="{476C2AF4-58F6-A63F-DA9C-24426CB50192}"/>
          </ac:spMkLst>
        </pc:spChg>
      </pc:sldChg>
      <pc:sldChg chg="del">
        <pc:chgData name="Xavier AUZANNEAU" userId="8458749d-23b5-4b7a-9940-c45c1e5e0ffa" providerId="ADAL" clId="{07594E48-ACA8-4C4A-9268-9F8DC910731E}" dt="2023-05-24T07:32:13.234" v="6" actId="47"/>
        <pc:sldMkLst>
          <pc:docMk/>
          <pc:sldMk cId="1076594240" sldId="342"/>
        </pc:sldMkLst>
      </pc:sldChg>
      <pc:sldChg chg="modSp mod">
        <pc:chgData name="Xavier AUZANNEAU" userId="8458749d-23b5-4b7a-9940-c45c1e5e0ffa" providerId="ADAL" clId="{07594E48-ACA8-4C4A-9268-9F8DC910731E}" dt="2023-05-24T09:16:23.268" v="20" actId="20577"/>
        <pc:sldMkLst>
          <pc:docMk/>
          <pc:sldMk cId="0" sldId="354"/>
        </pc:sldMkLst>
        <pc:spChg chg="mod">
          <ac:chgData name="Xavier AUZANNEAU" userId="8458749d-23b5-4b7a-9940-c45c1e5e0ffa" providerId="ADAL" clId="{07594E48-ACA8-4C4A-9268-9F8DC910731E}" dt="2023-05-24T09:16:23.268" v="20" actId="20577"/>
          <ac:spMkLst>
            <pc:docMk/>
            <pc:sldMk cId="0" sldId="354"/>
            <ac:spMk id="6" creationId="{8B5B3A04-5D32-ABC4-BD04-41C41E0B454D}"/>
          </ac:spMkLst>
        </pc:spChg>
      </pc:sldChg>
      <pc:sldChg chg="del">
        <pc:chgData name="Xavier AUZANNEAU" userId="8458749d-23b5-4b7a-9940-c45c1e5e0ffa" providerId="ADAL" clId="{07594E48-ACA8-4C4A-9268-9F8DC910731E}" dt="2023-05-24T07:32:18.371" v="9" actId="47"/>
        <pc:sldMkLst>
          <pc:docMk/>
          <pc:sldMk cId="8899340" sldId="355"/>
        </pc:sldMkLst>
      </pc:sldChg>
      <pc:sldChg chg="del">
        <pc:chgData name="Xavier AUZANNEAU" userId="8458749d-23b5-4b7a-9940-c45c1e5e0ffa" providerId="ADAL" clId="{07594E48-ACA8-4C4A-9268-9F8DC910731E}" dt="2023-05-24T07:32:18.873" v="10" actId="47"/>
        <pc:sldMkLst>
          <pc:docMk/>
          <pc:sldMk cId="1864640789" sldId="356"/>
        </pc:sldMkLst>
      </pc:sldChg>
      <pc:sldChg chg="del">
        <pc:chgData name="Xavier AUZANNEAU" userId="8458749d-23b5-4b7a-9940-c45c1e5e0ffa" providerId="ADAL" clId="{07594E48-ACA8-4C4A-9268-9F8DC910731E}" dt="2023-05-24T07:31:57.417" v="0" actId="47"/>
        <pc:sldMkLst>
          <pc:docMk/>
          <pc:sldMk cId="411253312" sldId="357"/>
        </pc:sldMkLst>
      </pc:sldChg>
      <pc:sldChg chg="del">
        <pc:chgData name="Xavier AUZANNEAU" userId="8458749d-23b5-4b7a-9940-c45c1e5e0ffa" providerId="ADAL" clId="{07594E48-ACA8-4C4A-9268-9F8DC910731E}" dt="2023-05-24T07:33:00.159" v="17" actId="47"/>
        <pc:sldMkLst>
          <pc:docMk/>
          <pc:sldMk cId="2983764290" sldId="362"/>
        </pc:sldMkLst>
      </pc:sldChg>
      <pc:sldChg chg="del">
        <pc:chgData name="Xavier AUZANNEAU" userId="8458749d-23b5-4b7a-9940-c45c1e5e0ffa" providerId="ADAL" clId="{07594E48-ACA8-4C4A-9268-9F8DC910731E}" dt="2023-05-24T07:32:37.728" v="16" actId="47"/>
        <pc:sldMkLst>
          <pc:docMk/>
          <pc:sldMk cId="1910907088" sldId="363"/>
        </pc:sldMkLst>
      </pc:sldChg>
      <pc:sldChg chg="del">
        <pc:chgData name="Xavier AUZANNEAU" userId="8458749d-23b5-4b7a-9940-c45c1e5e0ffa" providerId="ADAL" clId="{07594E48-ACA8-4C4A-9268-9F8DC910731E}" dt="2023-05-24T07:32:05.565" v="5" actId="47"/>
        <pc:sldMkLst>
          <pc:docMk/>
          <pc:sldMk cId="1023086102" sldId="364"/>
        </pc:sldMkLst>
      </pc:sldChg>
      <pc:sldChg chg="del">
        <pc:chgData name="Xavier AUZANNEAU" userId="8458749d-23b5-4b7a-9940-c45c1e5e0ffa" providerId="ADAL" clId="{07594E48-ACA8-4C4A-9268-9F8DC910731E}" dt="2023-05-24T07:32:05.071" v="4" actId="47"/>
        <pc:sldMkLst>
          <pc:docMk/>
          <pc:sldMk cId="623887291" sldId="365"/>
        </pc:sldMkLst>
      </pc:sldChg>
      <pc:sldChg chg="del">
        <pc:chgData name="Xavier AUZANNEAU" userId="8458749d-23b5-4b7a-9940-c45c1e5e0ffa" providerId="ADAL" clId="{07594E48-ACA8-4C4A-9268-9F8DC910731E}" dt="2023-05-24T07:32:01.218" v="3" actId="47"/>
        <pc:sldMkLst>
          <pc:docMk/>
          <pc:sldMk cId="150437138" sldId="366"/>
        </pc:sldMkLst>
      </pc:sldChg>
      <pc:sldChg chg="del">
        <pc:chgData name="Xavier AUZANNEAU" userId="8458749d-23b5-4b7a-9940-c45c1e5e0ffa" providerId="ADAL" clId="{07594E48-ACA8-4C4A-9268-9F8DC910731E}" dt="2023-05-24T07:32:35.097" v="14" actId="47"/>
        <pc:sldMkLst>
          <pc:docMk/>
          <pc:sldMk cId="3858960685" sldId="367"/>
        </pc:sldMkLst>
      </pc:sldChg>
      <pc:sldChg chg="del">
        <pc:chgData name="Xavier AUZANNEAU" userId="8458749d-23b5-4b7a-9940-c45c1e5e0ffa" providerId="ADAL" clId="{07594E48-ACA8-4C4A-9268-9F8DC910731E}" dt="2023-05-24T07:32:33.323" v="12" actId="47"/>
        <pc:sldMkLst>
          <pc:docMk/>
          <pc:sldMk cId="1484832779" sldId="368"/>
        </pc:sldMkLst>
      </pc:sldChg>
      <pc:sldChg chg="del">
        <pc:chgData name="Xavier AUZANNEAU" userId="8458749d-23b5-4b7a-9940-c45c1e5e0ffa" providerId="ADAL" clId="{07594E48-ACA8-4C4A-9268-9F8DC910731E}" dt="2023-05-24T07:32:17.824" v="8" actId="47"/>
        <pc:sldMkLst>
          <pc:docMk/>
          <pc:sldMk cId="483293243" sldId="371"/>
        </pc:sldMkLst>
      </pc:sldChg>
      <pc:sldChg chg="del">
        <pc:chgData name="Xavier AUZANNEAU" userId="8458749d-23b5-4b7a-9940-c45c1e5e0ffa" providerId="ADAL" clId="{07594E48-ACA8-4C4A-9268-9F8DC910731E}" dt="2023-05-24T07:32:00.033" v="2" actId="47"/>
        <pc:sldMkLst>
          <pc:docMk/>
          <pc:sldMk cId="2402291955" sldId="372"/>
        </pc:sldMkLst>
      </pc:sldChg>
      <pc:sldChg chg="del">
        <pc:chgData name="Xavier AUZANNEAU" userId="8458749d-23b5-4b7a-9940-c45c1e5e0ffa" providerId="ADAL" clId="{07594E48-ACA8-4C4A-9268-9F8DC910731E}" dt="2023-05-24T07:31:59.740" v="1" actId="47"/>
        <pc:sldMkLst>
          <pc:docMk/>
          <pc:sldMk cId="3264783606" sldId="37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" name="Google Shape;3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0490dfdb38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g20490dfdb3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719686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2adaa8d168a76b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2adaa8d168a76b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0490dfdb38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36;g20490dfdb3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91909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448c91ea08ebec9c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" name="Google Shape;37;g448c91ea08ebec9c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1cb768146b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g1cb768146b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649943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622972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f885f45ba5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1f885f45ba5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03531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0490dfdb38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g20490dfdb3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0490dfdb38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g20490dfdb3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96645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15" name="Google Shape;15;p35"/>
          <p:cNvSpPr txBox="1"/>
          <p:nvPr/>
        </p:nvSpPr>
        <p:spPr>
          <a:xfrm>
            <a:off x="838200" y="5331480"/>
            <a:ext cx="105156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Une nouvelle approche de la formation</a:t>
            </a:r>
            <a:endParaRPr/>
          </a:p>
        </p:txBody>
      </p:sp>
      <p:pic>
        <p:nvPicPr>
          <p:cNvPr id="16" name="Google Shape;16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97808" y="0"/>
            <a:ext cx="8196384" cy="6858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7" name="Google Shape;17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826368" cy="6858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Google Shape;18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0906" y="0"/>
            <a:ext cx="575168" cy="6858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9" name="Google Shape;19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50612" y="0"/>
            <a:ext cx="237192" cy="6858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0" name="Google Shape;20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65632" y="0"/>
            <a:ext cx="826368" cy="6858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1" name="Google Shape;21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65926" y="0"/>
            <a:ext cx="575168" cy="6858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2" name="Google Shape;22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04196" y="0"/>
            <a:ext cx="237192" cy="6858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6"/>
          <p:cNvSpPr txBox="1">
            <a:spLocks noGrp="1"/>
          </p:cNvSpPr>
          <p:nvPr>
            <p:ph type="title"/>
          </p:nvPr>
        </p:nvSpPr>
        <p:spPr>
          <a:xfrm>
            <a:off x="1487522" y="106544"/>
            <a:ext cx="6802039" cy="556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pic>
        <p:nvPicPr>
          <p:cNvPr id="28" name="Google Shape;28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5705704" y="-5705706"/>
            <a:ext cx="780588" cy="121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5879758" y="545756"/>
            <a:ext cx="432487" cy="12192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03"/>
            <a:ext cx="932926" cy="7805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2.png"/><Relationship Id="rId7" Type="http://schemas.openxmlformats.org/officeDocument/2006/relationships/image" Target="../media/image13.png"/><Relationship Id="rId12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4.png"/><Relationship Id="rId5" Type="http://schemas.openxmlformats.org/officeDocument/2006/relationships/image" Target="../media/image14.png"/><Relationship Id="rId10" Type="http://schemas.openxmlformats.org/officeDocument/2006/relationships/image" Target="../media/image23.png"/><Relationship Id="rId4" Type="http://schemas.openxmlformats.org/officeDocument/2006/relationships/image" Target="../media/image12.png"/><Relationship Id="rId9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21" Type="http://schemas.openxmlformats.org/officeDocument/2006/relationships/image" Target="../media/image41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9.jpeg"/><Relationship Id="rId25" Type="http://schemas.openxmlformats.org/officeDocument/2006/relationships/image" Target="../media/image45.jpeg"/><Relationship Id="rId2" Type="http://schemas.openxmlformats.org/officeDocument/2006/relationships/image" Target="../media/image25.png"/><Relationship Id="rId16" Type="http://schemas.openxmlformats.org/officeDocument/2006/relationships/image" Target="../media/image38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jpeg"/><Relationship Id="rId24" Type="http://schemas.openxmlformats.org/officeDocument/2006/relationships/image" Target="../media/image44.jpe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23" Type="http://schemas.openxmlformats.org/officeDocument/2006/relationships/image" Target="../media/image43.png"/><Relationship Id="rId10" Type="http://schemas.openxmlformats.org/officeDocument/2006/relationships/image" Target="../media/image32.png"/><Relationship Id="rId19" Type="http://schemas.openxmlformats.org/officeDocument/2006/relationships/image" Target="../media/image18.jpeg"/><Relationship Id="rId4" Type="http://schemas.openxmlformats.org/officeDocument/2006/relationships/image" Target="../media/image26.jpeg"/><Relationship Id="rId9" Type="http://schemas.openxmlformats.org/officeDocument/2006/relationships/image" Target="../media/image31.png"/><Relationship Id="rId14" Type="http://schemas.openxmlformats.org/officeDocument/2006/relationships/image" Target="../media/image36.jpeg"/><Relationship Id="rId22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13" Type="http://schemas.openxmlformats.org/officeDocument/2006/relationships/image" Target="../media/image61.jpg"/><Relationship Id="rId18" Type="http://schemas.openxmlformats.org/officeDocument/2006/relationships/image" Target="../media/image66.jpeg"/><Relationship Id="rId3" Type="http://schemas.openxmlformats.org/officeDocument/2006/relationships/image" Target="../media/image51.png"/><Relationship Id="rId7" Type="http://schemas.openxmlformats.org/officeDocument/2006/relationships/image" Target="../media/image55.jpeg"/><Relationship Id="rId12" Type="http://schemas.openxmlformats.org/officeDocument/2006/relationships/image" Target="../media/image60.png"/><Relationship Id="rId17" Type="http://schemas.openxmlformats.org/officeDocument/2006/relationships/image" Target="../media/image65.jp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64.jpg"/><Relationship Id="rId20" Type="http://schemas.openxmlformats.org/officeDocument/2006/relationships/image" Target="../media/image6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59.jpeg"/><Relationship Id="rId5" Type="http://schemas.openxmlformats.org/officeDocument/2006/relationships/image" Target="../media/image53.jpeg"/><Relationship Id="rId15" Type="http://schemas.openxmlformats.org/officeDocument/2006/relationships/image" Target="../media/image63.jpeg"/><Relationship Id="rId10" Type="http://schemas.openxmlformats.org/officeDocument/2006/relationships/image" Target="../media/image58.jpg"/><Relationship Id="rId19" Type="http://schemas.openxmlformats.org/officeDocument/2006/relationships/image" Target="../media/image67.jpeg"/><Relationship Id="rId4" Type="http://schemas.openxmlformats.org/officeDocument/2006/relationships/image" Target="../media/image52.jpeg"/><Relationship Id="rId9" Type="http://schemas.openxmlformats.org/officeDocument/2006/relationships/image" Target="../media/image57.jpg"/><Relationship Id="rId14" Type="http://schemas.openxmlformats.org/officeDocument/2006/relationships/image" Target="../media/image62.jpe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17/06/relationships/model3d" Target="../media/model3d1.glb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3" Type="http://schemas.openxmlformats.org/officeDocument/2006/relationships/hyperlink" Target="https://www.linkedin.com/in/xavier-auzanneau-a2bb0059/" TargetMode="External"/><Relationship Id="rId7" Type="http://schemas.openxmlformats.org/officeDocument/2006/relationships/hyperlink" Target="mailto:xauzanneau@learns.fr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jpeg"/><Relationship Id="rId5" Type="http://schemas.openxmlformats.org/officeDocument/2006/relationships/hyperlink" Target="https://www.linkedin.com/in/s%C3%A9verine-masurelle-6b3b51bb/" TargetMode="External"/><Relationship Id="rId4" Type="http://schemas.openxmlformats.org/officeDocument/2006/relationships/image" Target="../media/image76.png"/><Relationship Id="rId9" Type="http://schemas.openxmlformats.org/officeDocument/2006/relationships/hyperlink" Target="mailto:smasurelle@learns.fr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>
            <a:extLst>
              <a:ext uri="{FF2B5EF4-FFF2-40B4-BE49-F238E27FC236}">
                <a16:creationId xmlns:a16="http://schemas.microsoft.com/office/drawing/2014/main" id="{5390A171-8371-17B7-369F-A94241659D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0938" y="1501800"/>
            <a:ext cx="1644950" cy="956757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E72B7B5-0C2E-4BAF-D88B-6D663CCED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439" y="138294"/>
            <a:ext cx="8156705" cy="556193"/>
          </a:xfrm>
        </p:spPr>
        <p:txBody>
          <a:bodyPr/>
          <a:lstStyle/>
          <a:p>
            <a:r>
              <a:rPr lang="fr-FR" dirty="0">
                <a:latin typeface="Avenir Next LT Pro Demi" panose="020B0704020202020204" pitchFamily="34" charset="0"/>
              </a:rPr>
              <a:t>Les principaux concurrents</a:t>
            </a:r>
          </a:p>
        </p:txBody>
      </p:sp>
      <p:pic>
        <p:nvPicPr>
          <p:cNvPr id="4" name="Picture 8" descr="Formation RH Paris | GERESO">
            <a:extLst>
              <a:ext uri="{FF2B5EF4-FFF2-40B4-BE49-F238E27FC236}">
                <a16:creationId xmlns:a16="http://schemas.microsoft.com/office/drawing/2014/main" id="{C6ED4349-B027-73E2-E788-B3DE54761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46" y="1720619"/>
            <a:ext cx="1644950" cy="45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Formation Communication digitale performante - Elegia Formation">
            <a:extLst>
              <a:ext uri="{FF2B5EF4-FFF2-40B4-BE49-F238E27FC236}">
                <a16:creationId xmlns:a16="http://schemas.microsoft.com/office/drawing/2014/main" id="{5EA65121-EC66-5A3C-9479-ECB43A095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97" y="2297032"/>
            <a:ext cx="1039447" cy="55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7F38700-A240-B5EC-0F33-5D9A0E990430}"/>
              </a:ext>
            </a:extLst>
          </p:cNvPr>
          <p:cNvSpPr/>
          <p:nvPr/>
        </p:nvSpPr>
        <p:spPr>
          <a:xfrm>
            <a:off x="4904947" y="1124366"/>
            <a:ext cx="2003646" cy="475809"/>
          </a:xfrm>
          <a:prstGeom prst="rect">
            <a:avLst/>
          </a:prstGeom>
          <a:solidFill>
            <a:srgbClr val="D5654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b="1" dirty="0">
                <a:latin typeface="Avenir Next LT Pro"/>
              </a:rPr>
              <a:t>Concurrents 3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E854BCA-0DA0-15B8-CA46-E6F60E8A7E5D}"/>
              </a:ext>
            </a:extLst>
          </p:cNvPr>
          <p:cNvSpPr/>
          <p:nvPr/>
        </p:nvSpPr>
        <p:spPr>
          <a:xfrm>
            <a:off x="2731738" y="1124366"/>
            <a:ext cx="2003645" cy="475809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b="1" dirty="0">
                <a:solidFill>
                  <a:srgbClr val="164270"/>
                </a:solidFill>
                <a:latin typeface="Avenir Next LT Pro"/>
              </a:rPr>
              <a:t>Concurrents 2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2F9B67B-8799-0E92-D9B3-AFA6C69E81B3}"/>
              </a:ext>
            </a:extLst>
          </p:cNvPr>
          <p:cNvSpPr/>
          <p:nvPr/>
        </p:nvSpPr>
        <p:spPr>
          <a:xfrm>
            <a:off x="558529" y="1124366"/>
            <a:ext cx="2003645" cy="475808"/>
          </a:xfrm>
          <a:prstGeom prst="rect">
            <a:avLst/>
          </a:prstGeom>
          <a:solidFill>
            <a:srgbClr val="16427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Concurrents 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CAD9EE-A073-915F-609E-8821673F3662}"/>
              </a:ext>
            </a:extLst>
          </p:cNvPr>
          <p:cNvSpPr/>
          <p:nvPr/>
        </p:nvSpPr>
        <p:spPr>
          <a:xfrm>
            <a:off x="7078157" y="1124366"/>
            <a:ext cx="2003646" cy="475809"/>
          </a:xfrm>
          <a:prstGeom prst="rect">
            <a:avLst/>
          </a:prstGeom>
          <a:solidFill>
            <a:srgbClr val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b="1" dirty="0">
                <a:solidFill>
                  <a:srgbClr val="D5654F"/>
                </a:solidFill>
                <a:latin typeface="Avenir Next LT Pro"/>
              </a:rPr>
              <a:t>Concurrents 4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915257-D787-165B-C27C-D8C5459111D5}"/>
              </a:ext>
            </a:extLst>
          </p:cNvPr>
          <p:cNvSpPr/>
          <p:nvPr/>
        </p:nvSpPr>
        <p:spPr>
          <a:xfrm>
            <a:off x="9251367" y="1124366"/>
            <a:ext cx="2003646" cy="475809"/>
          </a:xfrm>
          <a:prstGeom prst="rect">
            <a:avLst/>
          </a:prstGeom>
          <a:solidFill>
            <a:srgbClr val="16427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b="1" dirty="0">
                <a:solidFill>
                  <a:srgbClr val="D5654F"/>
                </a:solidFill>
                <a:latin typeface="Avenir Next LT Pro" panose="020B0504020202020204" pitchFamily="34" charset="0"/>
              </a:rPr>
              <a:t>Concurrents 4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65F2C246-1143-EB3D-3647-7D17F2E426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6080" y="1720619"/>
            <a:ext cx="978928" cy="440518"/>
          </a:xfrm>
          <a:prstGeom prst="rect">
            <a:avLst/>
          </a:prstGeom>
        </p:spPr>
      </p:pic>
      <p:pic>
        <p:nvPicPr>
          <p:cNvPr id="14" name="Picture 2" descr="SUP des RH - L'école de référence en Ressources Humaines">
            <a:extLst>
              <a:ext uri="{FF2B5EF4-FFF2-40B4-BE49-F238E27FC236}">
                <a16:creationId xmlns:a16="http://schemas.microsoft.com/office/drawing/2014/main" id="{F6983180-D916-DAB4-5DE9-8C6DCC549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439" y="2281581"/>
            <a:ext cx="680241" cy="659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Organisme de formation professionnelle et continue - Cegos">
            <a:extLst>
              <a:ext uri="{FF2B5EF4-FFF2-40B4-BE49-F238E27FC236}">
                <a16:creationId xmlns:a16="http://schemas.microsoft.com/office/drawing/2014/main" id="{4379CEF0-132C-BE03-6D0F-3DF60D960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492" y="1736069"/>
            <a:ext cx="1417342" cy="476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omundi">
            <a:extLst>
              <a:ext uri="{FF2B5EF4-FFF2-40B4-BE49-F238E27FC236}">
                <a16:creationId xmlns:a16="http://schemas.microsoft.com/office/drawing/2014/main" id="{8F3DF115-A9E6-4F4D-F469-9466A6E56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162" y="2247771"/>
            <a:ext cx="692002" cy="692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0" descr="Culture RH | LinkedIn">
            <a:extLst>
              <a:ext uri="{FF2B5EF4-FFF2-40B4-BE49-F238E27FC236}">
                <a16:creationId xmlns:a16="http://schemas.microsoft.com/office/drawing/2014/main" id="{D7E19E08-9F80-1F23-AE59-0C51942BA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263" y="1685197"/>
            <a:ext cx="577854" cy="57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8" descr="Parlons RH : Agence Conseil en Marketing RH, Editorial et Social Media">
            <a:extLst>
              <a:ext uri="{FF2B5EF4-FFF2-40B4-BE49-F238E27FC236}">
                <a16:creationId xmlns:a16="http://schemas.microsoft.com/office/drawing/2014/main" id="{69727B17-3436-1595-6258-2F5B0F2CA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263" y="2282166"/>
            <a:ext cx="642043" cy="659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Un accès illimité au site Open classroom pour les demandeurs d'emploi">
            <a:extLst>
              <a:ext uri="{FF2B5EF4-FFF2-40B4-BE49-F238E27FC236}">
                <a16:creationId xmlns:a16="http://schemas.microsoft.com/office/drawing/2014/main" id="{74A13A7C-2014-78A7-31C9-51D63B96D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538" y="2352260"/>
            <a:ext cx="844171" cy="501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BD986D32-302B-91D7-D81B-54A01B6D629E}"/>
              </a:ext>
            </a:extLst>
          </p:cNvPr>
          <p:cNvSpPr txBox="1"/>
          <p:nvPr/>
        </p:nvSpPr>
        <p:spPr>
          <a:xfrm>
            <a:off x="558529" y="3157920"/>
            <a:ext cx="184240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42900">
              <a:buClr>
                <a:srgbClr val="353C7A"/>
              </a:buClr>
              <a:buSzPts val="1800"/>
              <a:buFont typeface="Noto Sans Symbols"/>
              <a:buChar char="→"/>
            </a:pPr>
            <a:r>
              <a:rPr lang="fr-FR" sz="1200" b="1" dirty="0">
                <a:solidFill>
                  <a:srgbClr val="353C7A"/>
                </a:solidFill>
                <a:latin typeface="Avenir Next LT Pro"/>
              </a:rPr>
              <a:t>Organisme de formation Multi-spécialistes</a:t>
            </a:r>
          </a:p>
          <a:p>
            <a:pPr marL="457200" indent="-342900">
              <a:buClr>
                <a:srgbClr val="353C7A"/>
              </a:buClr>
              <a:buSzPts val="1800"/>
              <a:buFont typeface="Noto Sans Symbols"/>
              <a:buChar char="→"/>
            </a:pPr>
            <a:endParaRPr lang="fr-FR" sz="1200" b="1" dirty="0">
              <a:solidFill>
                <a:srgbClr val="353C7A"/>
              </a:solidFill>
              <a:latin typeface="Avenir Next LT Pro"/>
            </a:endParaRPr>
          </a:p>
          <a:p>
            <a:pPr marL="457200" indent="-342900">
              <a:buClr>
                <a:srgbClr val="353C7A"/>
              </a:buClr>
              <a:buSzPts val="1800"/>
              <a:buFont typeface="Noto Sans Symbols"/>
              <a:buChar char="→"/>
            </a:pPr>
            <a:r>
              <a:rPr lang="fr-FR" sz="1200" b="1" dirty="0">
                <a:solidFill>
                  <a:srgbClr val="353C7A"/>
                </a:solidFill>
                <a:latin typeface="Avenir Next LT Pro"/>
              </a:rPr>
              <a:t>Pas de formations diplômantes</a:t>
            </a:r>
          </a:p>
          <a:p>
            <a:pPr marL="457200" indent="-342900">
              <a:buClr>
                <a:srgbClr val="353C7A"/>
              </a:buClr>
              <a:buSzPts val="1800"/>
              <a:buFont typeface="Noto Sans Symbols"/>
              <a:buChar char="→"/>
            </a:pPr>
            <a:endParaRPr lang="fr-FR" sz="1200" b="1" dirty="0">
              <a:solidFill>
                <a:srgbClr val="353C7A"/>
              </a:solidFill>
              <a:latin typeface="Avenir Next LT Pro"/>
            </a:endParaRPr>
          </a:p>
          <a:p>
            <a:pPr marL="457200" indent="-342900">
              <a:buClr>
                <a:srgbClr val="353C7A"/>
              </a:buClr>
              <a:buSzPts val="1800"/>
              <a:buFont typeface="Noto Sans Symbols"/>
              <a:buChar char="→"/>
            </a:pPr>
            <a:r>
              <a:rPr lang="fr-FR" sz="1200" b="1" dirty="0">
                <a:solidFill>
                  <a:srgbClr val="353C7A"/>
                </a:solidFill>
                <a:latin typeface="Avenir Next LT Pro"/>
              </a:rPr>
              <a:t>Autour de 10 millions de CA</a:t>
            </a:r>
          </a:p>
          <a:p>
            <a:pPr marL="457200" indent="-342900">
              <a:buClr>
                <a:srgbClr val="353C7A"/>
              </a:buClr>
              <a:buSzPts val="1800"/>
              <a:buFont typeface="Noto Sans Symbols"/>
              <a:buChar char="→"/>
            </a:pPr>
            <a:endParaRPr lang="fr-FR" sz="1200" b="1" dirty="0">
              <a:solidFill>
                <a:srgbClr val="353C7A"/>
              </a:solidFill>
              <a:latin typeface="Avenir Next LT Pro"/>
            </a:endParaRPr>
          </a:p>
          <a:p>
            <a:pPr marL="457200" indent="-342900">
              <a:buClr>
                <a:srgbClr val="353C7A"/>
              </a:buClr>
              <a:buSzPts val="1800"/>
              <a:buFont typeface="Noto Sans Symbols"/>
              <a:buChar char="→"/>
            </a:pPr>
            <a:r>
              <a:rPr lang="fr-FR" sz="1200" b="1" dirty="0">
                <a:solidFill>
                  <a:srgbClr val="353C7A"/>
                </a:solidFill>
                <a:latin typeface="Avenir Next LT Pro"/>
              </a:rPr>
              <a:t>ADN RH fort</a:t>
            </a:r>
          </a:p>
          <a:p>
            <a:pPr marL="457200" indent="-342900">
              <a:buClr>
                <a:srgbClr val="353C7A"/>
              </a:buClr>
              <a:buSzPts val="1800"/>
              <a:buFont typeface="Noto Sans Symbols"/>
              <a:buChar char="→"/>
            </a:pPr>
            <a:endParaRPr lang="fr-FR" sz="1200" b="1" dirty="0">
              <a:solidFill>
                <a:srgbClr val="353C7A"/>
              </a:solidFill>
              <a:latin typeface="Avenir Next LT Pro"/>
            </a:endParaRPr>
          </a:p>
          <a:p>
            <a:pPr marL="457200" indent="-342900">
              <a:buClr>
                <a:srgbClr val="353C7A"/>
              </a:buClr>
              <a:buSzPts val="1800"/>
              <a:buFont typeface="Noto Sans Symbols"/>
              <a:buChar char="→"/>
            </a:pPr>
            <a:r>
              <a:rPr lang="fr-FR" sz="1200" b="1" dirty="0">
                <a:solidFill>
                  <a:srgbClr val="353C7A"/>
                </a:solidFill>
                <a:latin typeface="Avenir Next LT Pro"/>
              </a:rPr>
              <a:t>Reconnaissance marché mitigé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1E0E20C-9653-619A-172E-B8D61FC22FA3}"/>
              </a:ext>
            </a:extLst>
          </p:cNvPr>
          <p:cNvSpPr txBox="1"/>
          <p:nvPr/>
        </p:nvSpPr>
        <p:spPr>
          <a:xfrm>
            <a:off x="2731738" y="3189385"/>
            <a:ext cx="184240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indent="-342900">
              <a:buClr>
                <a:srgbClr val="353C7A"/>
              </a:buClr>
              <a:buSzPts val="1800"/>
              <a:buFont typeface="Noto Sans Symbols"/>
              <a:buChar char="→"/>
              <a:defRPr sz="1200" b="1">
                <a:solidFill>
                  <a:srgbClr val="353C7A"/>
                </a:solidFill>
                <a:latin typeface="Avenir Next LT Pro"/>
              </a:defRPr>
            </a:lvl1pPr>
          </a:lstStyle>
          <a:p>
            <a:r>
              <a:rPr lang="fr-FR" dirty="0"/>
              <a:t>Ecole spécialisée RH</a:t>
            </a:r>
          </a:p>
          <a:p>
            <a:endParaRPr lang="fr-FR" dirty="0"/>
          </a:p>
          <a:p>
            <a:r>
              <a:rPr lang="fr-FR" dirty="0"/>
              <a:t>Reconnaissance Diplômes</a:t>
            </a:r>
          </a:p>
          <a:p>
            <a:endParaRPr lang="fr-FR" dirty="0"/>
          </a:p>
          <a:p>
            <a:r>
              <a:rPr lang="fr-FR" dirty="0"/>
              <a:t>Peu de </a:t>
            </a:r>
            <a:r>
              <a:rPr lang="fr-FR" dirty="0" err="1"/>
              <a:t>BtoB</a:t>
            </a:r>
            <a:r>
              <a:rPr lang="fr-FR" dirty="0"/>
              <a:t> </a:t>
            </a:r>
          </a:p>
          <a:p>
            <a:endParaRPr lang="fr-FR" dirty="0"/>
          </a:p>
          <a:p>
            <a:r>
              <a:rPr lang="fr-FR" dirty="0"/>
              <a:t>Formation principalement certifiantes</a:t>
            </a:r>
          </a:p>
          <a:p>
            <a:endParaRPr lang="fr-FR" dirty="0"/>
          </a:p>
          <a:p>
            <a:r>
              <a:rPr lang="fr-FR" dirty="0"/>
              <a:t>Réseau Alumni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47FFF3A6-7CC7-CEFA-9461-23793B771CED}"/>
              </a:ext>
            </a:extLst>
          </p:cNvPr>
          <p:cNvSpPr txBox="1"/>
          <p:nvPr/>
        </p:nvSpPr>
        <p:spPr>
          <a:xfrm>
            <a:off x="4980201" y="3157488"/>
            <a:ext cx="184240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457200" indent="-342900">
              <a:buClr>
                <a:srgbClr val="353C7A"/>
              </a:buClr>
              <a:buSzPts val="1800"/>
              <a:buFont typeface="Noto Sans Symbols"/>
              <a:buChar char="→"/>
              <a:defRPr sz="1200" b="1">
                <a:solidFill>
                  <a:srgbClr val="353C7A"/>
                </a:solidFill>
                <a:latin typeface="Avenir Next LT Pro"/>
              </a:defRPr>
            </a:lvl1pPr>
          </a:lstStyle>
          <a:p>
            <a:r>
              <a:rPr lang="fr-FR" dirty="0"/>
              <a:t>Organisme de formation généraliste</a:t>
            </a:r>
          </a:p>
          <a:p>
            <a:endParaRPr lang="fr-FR" dirty="0"/>
          </a:p>
          <a:p>
            <a:r>
              <a:rPr lang="fr-FR" dirty="0"/>
              <a:t>Pas de formations diplômantes</a:t>
            </a:r>
          </a:p>
          <a:p>
            <a:endParaRPr lang="fr-FR" dirty="0"/>
          </a:p>
          <a:p>
            <a:r>
              <a:rPr lang="fr-FR" dirty="0"/>
              <a:t>Reconnaissance marché importante</a:t>
            </a:r>
          </a:p>
          <a:p>
            <a:endParaRPr lang="fr-FR" dirty="0"/>
          </a:p>
          <a:p>
            <a:r>
              <a:rPr lang="fr-FR" dirty="0"/>
              <a:t>Equipe commerciale agressive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B1DCE5BF-8413-6086-2DF1-D26032BE72C0}"/>
              </a:ext>
            </a:extLst>
          </p:cNvPr>
          <p:cNvSpPr txBox="1"/>
          <p:nvPr/>
        </p:nvSpPr>
        <p:spPr>
          <a:xfrm>
            <a:off x="7158777" y="3189385"/>
            <a:ext cx="184240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457200" indent="-342900">
              <a:buClr>
                <a:srgbClr val="353C7A"/>
              </a:buClr>
              <a:buSzPts val="1800"/>
              <a:buFont typeface="Noto Sans Symbols"/>
              <a:buChar char="→"/>
              <a:defRPr sz="1200" b="1">
                <a:solidFill>
                  <a:srgbClr val="353C7A"/>
                </a:solidFill>
                <a:latin typeface="Avenir Next LT Pro"/>
              </a:defRPr>
            </a:lvl1pPr>
          </a:lstStyle>
          <a:p>
            <a:r>
              <a:rPr lang="fr-FR" dirty="0"/>
              <a:t>Pure Player </a:t>
            </a:r>
          </a:p>
          <a:p>
            <a:endParaRPr lang="fr-FR" dirty="0"/>
          </a:p>
          <a:p>
            <a:r>
              <a:rPr lang="fr-FR" dirty="0"/>
              <a:t>Industrialisation des programmes</a:t>
            </a:r>
          </a:p>
          <a:p>
            <a:endParaRPr lang="fr-FR" dirty="0"/>
          </a:p>
          <a:p>
            <a:r>
              <a:rPr lang="fr-FR" dirty="0" err="1"/>
              <a:t>BtoB</a:t>
            </a:r>
            <a:r>
              <a:rPr lang="fr-FR" dirty="0"/>
              <a:t> peu développé</a:t>
            </a:r>
          </a:p>
          <a:p>
            <a:endParaRPr lang="fr-FR" dirty="0"/>
          </a:p>
          <a:p>
            <a:r>
              <a:rPr lang="fr-FR" dirty="0"/>
              <a:t>Formations diplômantes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359BAA5D-ABAA-CF85-4C46-8FDE2B0214CC}"/>
              </a:ext>
            </a:extLst>
          </p:cNvPr>
          <p:cNvSpPr txBox="1"/>
          <p:nvPr/>
        </p:nvSpPr>
        <p:spPr>
          <a:xfrm>
            <a:off x="9307054" y="3157488"/>
            <a:ext cx="18424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457200" indent="-342900">
              <a:buClr>
                <a:srgbClr val="353C7A"/>
              </a:buClr>
              <a:buSzPts val="1800"/>
              <a:buFont typeface="Noto Sans Symbols"/>
              <a:buChar char="→"/>
              <a:defRPr sz="1200" b="1">
                <a:solidFill>
                  <a:srgbClr val="353C7A"/>
                </a:solidFill>
                <a:latin typeface="Avenir Next LT Pro"/>
              </a:defRPr>
            </a:lvl1pPr>
          </a:lstStyle>
          <a:p>
            <a:r>
              <a:rPr lang="fr-FR" dirty="0"/>
              <a:t>Pas de formations</a:t>
            </a:r>
          </a:p>
          <a:p>
            <a:endParaRPr lang="fr-FR" dirty="0"/>
          </a:p>
          <a:p>
            <a:r>
              <a:rPr lang="fr-FR" dirty="0"/>
              <a:t>Contenu médias importants</a:t>
            </a:r>
          </a:p>
          <a:p>
            <a:endParaRPr lang="fr-FR" dirty="0"/>
          </a:p>
          <a:p>
            <a:r>
              <a:rPr lang="fr-FR" dirty="0"/>
              <a:t>Communauté RH peu consommatrice</a:t>
            </a:r>
          </a:p>
        </p:txBody>
      </p:sp>
    </p:spTree>
    <p:extLst>
      <p:ext uri="{BB962C8B-B14F-4D97-AF65-F5344CB8AC3E}">
        <p14:creationId xmlns:p14="http://schemas.microsoft.com/office/powerpoint/2010/main" val="2039975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8" descr="Une image contenant texte&#10;&#10;Description générée automatiquement">
            <a:extLst>
              <a:ext uri="{FF2B5EF4-FFF2-40B4-BE49-F238E27FC236}">
                <a16:creationId xmlns:a16="http://schemas.microsoft.com/office/drawing/2014/main" id="{35E67547-86B2-443E-2D63-98ED9530D65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89" y="2555543"/>
            <a:ext cx="1327245" cy="655093"/>
          </a:xfrm>
          <a:prstGeom prst="rect">
            <a:avLst/>
          </a:prstGeom>
        </p:spPr>
      </p:pic>
      <p:pic>
        <p:nvPicPr>
          <p:cNvPr id="1028" name="Picture 4" descr="IGS-RH Ecole de Ressources Humaines - Groupe IGS">
            <a:extLst>
              <a:ext uri="{FF2B5EF4-FFF2-40B4-BE49-F238E27FC236}">
                <a16:creationId xmlns:a16="http://schemas.microsoft.com/office/drawing/2014/main" id="{C8544468-7DC4-55D3-092E-062D1DCDF1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883" y="1423469"/>
            <a:ext cx="1321938" cy="980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ormation RH Paris | GERESO">
            <a:extLst>
              <a:ext uri="{FF2B5EF4-FFF2-40B4-BE49-F238E27FC236}">
                <a16:creationId xmlns:a16="http://schemas.microsoft.com/office/drawing/2014/main" id="{2AD8B70F-C69B-9493-76CF-7C0CCD6DC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727" y="3689332"/>
            <a:ext cx="1905128" cy="52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DE54742-3C10-0351-C0D9-8A0E3F0D9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305" y="127828"/>
            <a:ext cx="6802039" cy="556193"/>
          </a:xfrm>
        </p:spPr>
        <p:txBody>
          <a:bodyPr/>
          <a:lstStyle/>
          <a:p>
            <a:r>
              <a:rPr lang="fr-FR" dirty="0">
                <a:latin typeface="Avenir Next LT Pro Demi" panose="020B0704020202020204" pitchFamily="34" charset="0"/>
              </a:rPr>
              <a:t>Environnement concurrentiel </a:t>
            </a: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B184F8AD-F69F-2740-F49A-FD783F2B9849}"/>
              </a:ext>
            </a:extLst>
          </p:cNvPr>
          <p:cNvCxnSpPr>
            <a:cxnSpLocks/>
          </p:cNvCxnSpPr>
          <p:nvPr/>
        </p:nvCxnSpPr>
        <p:spPr>
          <a:xfrm>
            <a:off x="6096000" y="1123055"/>
            <a:ext cx="0" cy="4878846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C7FF7507-9EF5-7877-7169-FAA17F0AF843}"/>
              </a:ext>
            </a:extLst>
          </p:cNvPr>
          <p:cNvCxnSpPr>
            <a:cxnSpLocks/>
          </p:cNvCxnSpPr>
          <p:nvPr/>
        </p:nvCxnSpPr>
        <p:spPr>
          <a:xfrm>
            <a:off x="865305" y="3429000"/>
            <a:ext cx="10168864" cy="22419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1C10D8F8-63C4-9A6C-0FE4-335A36AEC173}"/>
              </a:ext>
            </a:extLst>
          </p:cNvPr>
          <p:cNvSpPr txBox="1"/>
          <p:nvPr/>
        </p:nvSpPr>
        <p:spPr>
          <a:xfrm>
            <a:off x="5619656" y="800101"/>
            <a:ext cx="10432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Diplômants</a:t>
            </a:r>
            <a:endParaRPr lang="fr-FR" sz="1200" i="1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9E8ADE9-FF72-3CE2-E2C8-797420879C65}"/>
              </a:ext>
            </a:extLst>
          </p:cNvPr>
          <p:cNvSpPr txBox="1"/>
          <p:nvPr/>
        </p:nvSpPr>
        <p:spPr>
          <a:xfrm>
            <a:off x="5675680" y="5940683"/>
            <a:ext cx="10432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1" i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Contenus</a:t>
            </a:r>
            <a:endParaRPr lang="fr-FR" sz="1200" i="1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C1E4608-B567-3055-B46B-11323A991C1C}"/>
              </a:ext>
            </a:extLst>
          </p:cNvPr>
          <p:cNvSpPr txBox="1"/>
          <p:nvPr/>
        </p:nvSpPr>
        <p:spPr>
          <a:xfrm>
            <a:off x="-13143" y="3290500"/>
            <a:ext cx="10432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1" i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Spécialiste</a:t>
            </a:r>
            <a:endParaRPr lang="fr-FR" sz="1200" i="1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89C152D-85AD-4686-2E7E-C98B452F7011}"/>
              </a:ext>
            </a:extLst>
          </p:cNvPr>
          <p:cNvSpPr txBox="1"/>
          <p:nvPr/>
        </p:nvSpPr>
        <p:spPr>
          <a:xfrm>
            <a:off x="11220242" y="3290499"/>
            <a:ext cx="111293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1" i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Généraliste</a:t>
            </a:r>
            <a:endParaRPr lang="fr-FR" sz="1200" i="1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409173BD-85F7-E81F-9540-D7C158312B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6405" y="917399"/>
            <a:ext cx="978928" cy="440518"/>
          </a:xfrm>
          <a:prstGeom prst="rect">
            <a:avLst/>
          </a:prstGeom>
        </p:spPr>
      </p:pic>
      <p:pic>
        <p:nvPicPr>
          <p:cNvPr id="1026" name="Picture 2" descr="SUP des RH - L'école de référence en Ressources Humaines">
            <a:extLst>
              <a:ext uri="{FF2B5EF4-FFF2-40B4-BE49-F238E27FC236}">
                <a16:creationId xmlns:a16="http://schemas.microsoft.com/office/drawing/2014/main" id="{358E0E49-AC68-E884-F8A3-A93318C7E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396" y="1555587"/>
            <a:ext cx="680241" cy="659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ormation Communication digitale performante - Elegia Formation">
            <a:extLst>
              <a:ext uri="{FF2B5EF4-FFF2-40B4-BE49-F238E27FC236}">
                <a16:creationId xmlns:a16="http://schemas.microsoft.com/office/drawing/2014/main" id="{E551787C-302B-3ABC-CE24-D3B52B4CF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954" y="3666193"/>
            <a:ext cx="1039447" cy="55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Organisme de formation professionnelle et continue - Cegos">
            <a:extLst>
              <a:ext uri="{FF2B5EF4-FFF2-40B4-BE49-F238E27FC236}">
                <a16:creationId xmlns:a16="http://schemas.microsoft.com/office/drawing/2014/main" id="{C09E44E7-633C-0508-C872-4434AC6FB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5874" y="2770210"/>
            <a:ext cx="1755014" cy="589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ADC24D5A-3AC7-7793-0D11-97727E4181B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95328" y="800998"/>
            <a:ext cx="2277682" cy="1324774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0F68BE0C-CE94-7EEE-D4C9-AAEC957DF18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77066" y="1002166"/>
            <a:ext cx="1313325" cy="375839"/>
          </a:xfrm>
          <a:prstGeom prst="rect">
            <a:avLst/>
          </a:prstGeom>
        </p:spPr>
      </p:pic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0DD4160D-FABA-8F24-5329-B979E02E431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16204" y="2887629"/>
            <a:ext cx="1314076" cy="109433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A16F9A0B-8066-C28C-F4C2-EFEA9F888B39}"/>
              </a:ext>
            </a:extLst>
          </p:cNvPr>
          <p:cNvSpPr txBox="1"/>
          <p:nvPr/>
        </p:nvSpPr>
        <p:spPr>
          <a:xfrm>
            <a:off x="8107886" y="5534677"/>
            <a:ext cx="400315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algn="ctr">
              <a:buClr>
                <a:srgbClr val="353C7A"/>
              </a:buClr>
              <a:buSzPts val="1800"/>
            </a:pPr>
            <a:r>
              <a:rPr lang="fr-FR" sz="2200" b="1" dirty="0">
                <a:solidFill>
                  <a:srgbClr val="D5654F"/>
                </a:solidFill>
                <a:latin typeface="Avenir Next LT Pro"/>
                <a:ea typeface="Avenir"/>
                <a:cs typeface="Aharoni"/>
                <a:sym typeface="Avenir"/>
              </a:rPr>
              <a:t>Notre positionnement est unique</a:t>
            </a:r>
            <a:endParaRPr lang="fr-FR" sz="2200" b="1" dirty="0">
              <a:solidFill>
                <a:srgbClr val="D5654F"/>
              </a:solidFill>
              <a:latin typeface="Avenir Next LT Pro" panose="020B0504020202020204" pitchFamily="34" charset="0"/>
              <a:ea typeface="Avenir"/>
              <a:cs typeface="Aharoni" panose="02010803020104030203" pitchFamily="2" charset="-79"/>
            </a:endParaRPr>
          </a:p>
        </p:txBody>
      </p:sp>
      <p:pic>
        <p:nvPicPr>
          <p:cNvPr id="14" name="Picture 12" descr="Parlons RH : Agence Conseil en Marketing RH, Editorial et Social Media">
            <a:extLst>
              <a:ext uri="{FF2B5EF4-FFF2-40B4-BE49-F238E27FC236}">
                <a16:creationId xmlns:a16="http://schemas.microsoft.com/office/drawing/2014/main" id="{08D4045D-C3AD-C427-62FC-0C14D63B9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396" y="5207476"/>
            <a:ext cx="898143" cy="92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260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0" name="Picture 36" descr="E-Collège de Paris - E-Collège de Paris">
            <a:extLst>
              <a:ext uri="{FF2B5EF4-FFF2-40B4-BE49-F238E27FC236}">
                <a16:creationId xmlns:a16="http://schemas.microsoft.com/office/drawing/2014/main" id="{1AF1E355-A9D4-4860-3FB0-2F0C83BE1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412" y="2303957"/>
            <a:ext cx="1478994" cy="635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A2ECAFB5-4FA4-878F-F8E9-D697D932BC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8962" y="2616018"/>
            <a:ext cx="1314076" cy="1094336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3F6FE64F-2186-7C9D-DE73-1D7DE72C3F50}"/>
              </a:ext>
            </a:extLst>
          </p:cNvPr>
          <p:cNvCxnSpPr>
            <a:cxnSpLocks/>
            <a:endCxn id="3" idx="0"/>
          </p:cNvCxnSpPr>
          <p:nvPr/>
        </p:nvCxnSpPr>
        <p:spPr>
          <a:xfrm>
            <a:off x="6096000" y="857241"/>
            <a:ext cx="0" cy="1758777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D3E3ECB6-007A-2C40-1C52-A504C4876980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6096000" y="3710354"/>
            <a:ext cx="0" cy="2025733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5721AD8D-8872-5F6C-AD46-3A54B2C14BB7}"/>
              </a:ext>
            </a:extLst>
          </p:cNvPr>
          <p:cNvCxnSpPr>
            <a:cxnSpLocks/>
          </p:cNvCxnSpPr>
          <p:nvPr/>
        </p:nvCxnSpPr>
        <p:spPr>
          <a:xfrm>
            <a:off x="159488" y="3163186"/>
            <a:ext cx="5279474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8D28F561-E06A-FC36-14A5-BEB9D7B4935D}"/>
              </a:ext>
            </a:extLst>
          </p:cNvPr>
          <p:cNvCxnSpPr>
            <a:cxnSpLocks/>
          </p:cNvCxnSpPr>
          <p:nvPr/>
        </p:nvCxnSpPr>
        <p:spPr>
          <a:xfrm>
            <a:off x="6753038" y="3163186"/>
            <a:ext cx="5279474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ANDRH - Association Nationale des DRH | LinkedIn">
            <a:extLst>
              <a:ext uri="{FF2B5EF4-FFF2-40B4-BE49-F238E27FC236}">
                <a16:creationId xmlns:a16="http://schemas.microsoft.com/office/drawing/2014/main" id="{95B97101-2E04-B959-03D9-9E3627672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70" y="1277090"/>
            <a:ext cx="862857" cy="86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ociété | Opco Atlas">
            <a:extLst>
              <a:ext uri="{FF2B5EF4-FFF2-40B4-BE49-F238E27FC236}">
                <a16:creationId xmlns:a16="http://schemas.microsoft.com/office/drawing/2014/main" id="{7779E854-F844-1A27-2A89-D9C07E8EF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263" y="2503521"/>
            <a:ext cx="1207641" cy="393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ccueil - France compétences">
            <a:extLst>
              <a:ext uri="{FF2B5EF4-FFF2-40B4-BE49-F238E27FC236}">
                <a16:creationId xmlns:a16="http://schemas.microsoft.com/office/drawing/2014/main" id="{5EC93813-D5C3-F7E4-48DB-BAA5F5074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648" y="1320923"/>
            <a:ext cx="1552685" cy="43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DP France | Fournisseur de logiciels de paie et de RH">
            <a:extLst>
              <a:ext uri="{FF2B5EF4-FFF2-40B4-BE49-F238E27FC236}">
                <a16:creationId xmlns:a16="http://schemas.microsoft.com/office/drawing/2014/main" id="{73104A51-9E89-93CB-843F-A3828A416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08" y="3593942"/>
            <a:ext cx="1005723" cy="460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omundi Compétences, votre expert de la formation professionnelle">
            <a:extLst>
              <a:ext uri="{FF2B5EF4-FFF2-40B4-BE49-F238E27FC236}">
                <a16:creationId xmlns:a16="http://schemas.microsoft.com/office/drawing/2014/main" id="{7511D62C-B5D8-93ED-A027-FF8055741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303" y="1200552"/>
            <a:ext cx="773369" cy="77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onnexion | Unow">
            <a:extLst>
              <a:ext uri="{FF2B5EF4-FFF2-40B4-BE49-F238E27FC236}">
                <a16:creationId xmlns:a16="http://schemas.microsoft.com/office/drawing/2014/main" id="{DFD8C615-6A5B-5D8D-863A-0A168F137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580" y="2441954"/>
            <a:ext cx="1292642" cy="37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nstitut d'Administration des Entreprises de Paris (IAE Paris) - La  Chancellerie des Universités de Paris">
            <a:extLst>
              <a:ext uri="{FF2B5EF4-FFF2-40B4-BE49-F238E27FC236}">
                <a16:creationId xmlns:a16="http://schemas.microsoft.com/office/drawing/2014/main" id="{47DFDB2D-07BD-6C8D-2045-09F8E6BD8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5999" y="1286617"/>
            <a:ext cx="2134603" cy="660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École supérieure libre des sciences commerciales appliquées — Wikipédia">
            <a:extLst>
              <a:ext uri="{FF2B5EF4-FFF2-40B4-BE49-F238E27FC236}">
                <a16:creationId xmlns:a16="http://schemas.microsoft.com/office/drawing/2014/main" id="{D271B7F1-0182-47B6-5869-D821C8308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538" y="2351248"/>
            <a:ext cx="1790974" cy="58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ChooseMyCompany - Avis certifiés | ESG">
            <a:extLst>
              <a:ext uri="{FF2B5EF4-FFF2-40B4-BE49-F238E27FC236}">
                <a16:creationId xmlns:a16="http://schemas.microsoft.com/office/drawing/2014/main" id="{C2CCEFCE-343B-CB1A-9866-DC1ADE363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111" y="3373995"/>
            <a:ext cx="1102312" cy="851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NEEVA rejoint le Lab RH - Communiqué - NEEVA Solutions RH">
            <a:extLst>
              <a:ext uri="{FF2B5EF4-FFF2-40B4-BE49-F238E27FC236}">
                <a16:creationId xmlns:a16="http://schemas.microsoft.com/office/drawing/2014/main" id="{20AA0156-7F7F-1EF8-18D4-518D1B0D7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70" y="2363057"/>
            <a:ext cx="1167381" cy="706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Littler France | LinkedIn">
            <a:extLst>
              <a:ext uri="{FF2B5EF4-FFF2-40B4-BE49-F238E27FC236}">
                <a16:creationId xmlns:a16="http://schemas.microsoft.com/office/drawing/2014/main" id="{067CBDBC-E2CA-6317-E2B1-499BE8BFE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92" y="4722608"/>
            <a:ext cx="916818" cy="916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re 1">
            <a:extLst>
              <a:ext uri="{FF2B5EF4-FFF2-40B4-BE49-F238E27FC236}">
                <a16:creationId xmlns:a16="http://schemas.microsoft.com/office/drawing/2014/main" id="{CF926454-351E-4B3E-CA9B-369EE2956766}"/>
              </a:ext>
            </a:extLst>
          </p:cNvPr>
          <p:cNvSpPr txBox="1">
            <a:spLocks/>
          </p:cNvSpPr>
          <p:nvPr/>
        </p:nvSpPr>
        <p:spPr>
          <a:xfrm>
            <a:off x="865305" y="127828"/>
            <a:ext cx="6802039" cy="556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dirty="0">
                <a:latin typeface="Avenir Next LT Pro Demi" panose="020B0704020202020204" pitchFamily="34" charset="0"/>
              </a:rPr>
              <a:t>Les centres d’influences &amp; écosystème</a:t>
            </a:r>
          </a:p>
        </p:txBody>
      </p:sp>
      <p:pic>
        <p:nvPicPr>
          <p:cNvPr id="1054" name="Picture 30" descr="PeopleSpheres: Contact, Levée De Fonds, Clients - Le Hub">
            <a:extLst>
              <a:ext uri="{FF2B5EF4-FFF2-40B4-BE49-F238E27FC236}">
                <a16:creationId xmlns:a16="http://schemas.microsoft.com/office/drawing/2014/main" id="{541AA3FE-B788-A72D-9F58-2A03F4176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614" y="4647629"/>
            <a:ext cx="1478995" cy="991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Logo">
            <a:extLst>
              <a:ext uri="{FF2B5EF4-FFF2-40B4-BE49-F238E27FC236}">
                <a16:creationId xmlns:a16="http://schemas.microsoft.com/office/drawing/2014/main" id="{F447168D-E5B0-CB9D-79D6-E2F711CD8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612" y="4047846"/>
            <a:ext cx="856398" cy="89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Lefebvre Dalloz Compétences | LinkedIn">
            <a:extLst>
              <a:ext uri="{FF2B5EF4-FFF2-40B4-BE49-F238E27FC236}">
                <a16:creationId xmlns:a16="http://schemas.microsoft.com/office/drawing/2014/main" id="{B4913338-57E2-4833-68ED-621D8FB83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300" y="1156740"/>
            <a:ext cx="1091676" cy="109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9ACE702B-16FE-D543-B6F9-8772213FCBF9}"/>
              </a:ext>
            </a:extLst>
          </p:cNvPr>
          <p:cNvSpPr txBox="1"/>
          <p:nvPr/>
        </p:nvSpPr>
        <p:spPr>
          <a:xfrm>
            <a:off x="5942316" y="892775"/>
            <a:ext cx="60977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1400" b="1" u="sng" dirty="0">
                <a:latin typeface="Avenir Next LT Pro" panose="020B0504020202020204" pitchFamily="34" charset="0"/>
              </a:rPr>
              <a:t>Le secteur de la formation</a:t>
            </a:r>
            <a:endParaRPr lang="fr-FR" b="1" u="sng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AF9214B8-7E84-E9AF-6D87-97DAFE86FEC2}"/>
              </a:ext>
            </a:extLst>
          </p:cNvPr>
          <p:cNvSpPr txBox="1"/>
          <p:nvPr/>
        </p:nvSpPr>
        <p:spPr>
          <a:xfrm>
            <a:off x="151912" y="905308"/>
            <a:ext cx="60977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b="1" u="sng" dirty="0">
                <a:latin typeface="Avenir Next LT Pro" panose="020B0504020202020204" pitchFamily="34" charset="0"/>
              </a:rPr>
              <a:t>Les associations et l’Etat</a:t>
            </a:r>
            <a:endParaRPr lang="fr-FR" b="1" u="sng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5ACFCFDA-6D7A-45F9-C3E5-CFB98172C8A5}"/>
              </a:ext>
            </a:extLst>
          </p:cNvPr>
          <p:cNvSpPr txBox="1"/>
          <p:nvPr/>
        </p:nvSpPr>
        <p:spPr>
          <a:xfrm>
            <a:off x="170519" y="3237365"/>
            <a:ext cx="60977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b="1" u="sng" dirty="0">
                <a:latin typeface="Avenir Next LT Pro" panose="020B0504020202020204" pitchFamily="34" charset="0"/>
              </a:rPr>
              <a:t>Les prestataires RH</a:t>
            </a:r>
            <a:endParaRPr lang="fr-FR" b="1" u="sng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FA8A6B2A-EE18-F718-76F9-AFA8BDDE1D3F}"/>
              </a:ext>
            </a:extLst>
          </p:cNvPr>
          <p:cNvSpPr txBox="1"/>
          <p:nvPr/>
        </p:nvSpPr>
        <p:spPr>
          <a:xfrm>
            <a:off x="5831277" y="3209517"/>
            <a:ext cx="60977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1400" b="1" u="sng" dirty="0">
                <a:latin typeface="Avenir Next LT Pro" panose="020B0504020202020204" pitchFamily="34" charset="0"/>
              </a:rPr>
              <a:t>Les médias RH</a:t>
            </a:r>
            <a:endParaRPr lang="fr-FR" b="1" u="sng" dirty="0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5B79555A-CDCD-6715-8E76-64A8FAADCD24}"/>
              </a:ext>
            </a:extLst>
          </p:cNvPr>
          <p:cNvSpPr txBox="1"/>
          <p:nvPr/>
        </p:nvSpPr>
        <p:spPr>
          <a:xfrm>
            <a:off x="249621" y="5757970"/>
            <a:ext cx="11692758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114300" algn="ctr">
              <a:buClr>
                <a:srgbClr val="353C7A"/>
              </a:buClr>
              <a:buSzPts val="1800"/>
              <a:defRPr sz="2200" b="1">
                <a:solidFill>
                  <a:srgbClr val="D5654F"/>
                </a:solidFill>
                <a:latin typeface="Avenir Next LT Pro"/>
                <a:ea typeface="Avenir"/>
                <a:cs typeface="Aharoni"/>
              </a:defRPr>
            </a:lvl1pPr>
          </a:lstStyle>
          <a:p>
            <a:r>
              <a:rPr lang="fr-FR" sz="1800" dirty="0"/>
              <a:t>Nous connaissons parfaitement l’environnement RH. Le positionnement de </a:t>
            </a:r>
            <a:r>
              <a:rPr lang="fr-FR" sz="1800" dirty="0" err="1"/>
              <a:t>Learns</a:t>
            </a:r>
            <a:r>
              <a:rPr lang="fr-FR" sz="1800" dirty="0"/>
              <a:t> nous permet d’envisager des partenariats stratégiques avec de nombreux acteurs de l’écosystème !</a:t>
            </a:r>
          </a:p>
        </p:txBody>
      </p:sp>
      <p:pic>
        <p:nvPicPr>
          <p:cNvPr id="1062" name="Picture 38" descr="Parlons RH : Agence Conseil en Marketing RH, Editorial et Social Media">
            <a:extLst>
              <a:ext uri="{FF2B5EF4-FFF2-40B4-BE49-F238E27FC236}">
                <a16:creationId xmlns:a16="http://schemas.microsoft.com/office/drawing/2014/main" id="{2FCBA1F1-D8C9-1DE2-2274-03F6898EB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580" y="3860222"/>
            <a:ext cx="642043" cy="659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Culture RH | LinkedIn">
            <a:extLst>
              <a:ext uri="{FF2B5EF4-FFF2-40B4-BE49-F238E27FC236}">
                <a16:creationId xmlns:a16="http://schemas.microsoft.com/office/drawing/2014/main" id="{C194489B-FF17-E65C-F45B-D1967D67D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280" y="4708512"/>
            <a:ext cx="856398" cy="85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Ministère du Travail (France) — Wikipédia">
            <a:extLst>
              <a:ext uri="{FF2B5EF4-FFF2-40B4-BE49-F238E27FC236}">
                <a16:creationId xmlns:a16="http://schemas.microsoft.com/office/drawing/2014/main" id="{1A429BE6-8201-7F65-FE3A-C1E0E9F5C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007" y="1258015"/>
            <a:ext cx="1209957" cy="977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AutoShape 44" descr="SHRM Logo">
            <a:extLst>
              <a:ext uri="{FF2B5EF4-FFF2-40B4-BE49-F238E27FC236}">
                <a16:creationId xmlns:a16="http://schemas.microsoft.com/office/drawing/2014/main" id="{094E485F-F858-3D6A-F762-48989B337E6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70" name="Picture 46" descr="SHRM - The Voice of All Things Work">
            <a:extLst>
              <a:ext uri="{FF2B5EF4-FFF2-40B4-BE49-F238E27FC236}">
                <a16:creationId xmlns:a16="http://schemas.microsoft.com/office/drawing/2014/main" id="{CEC47CA7-05B9-1A9E-85EF-BF0BB8A90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186" y="2286061"/>
            <a:ext cx="853167" cy="44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2" name="Picture 48" descr="Information sur la formation professionnelle et l'apprentissage - Centre  Inffo">
            <a:extLst>
              <a:ext uri="{FF2B5EF4-FFF2-40B4-BE49-F238E27FC236}">
                <a16:creationId xmlns:a16="http://schemas.microsoft.com/office/drawing/2014/main" id="{FD006ED2-3BD6-4AC2-E3D0-E10CB6084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701" y="2253244"/>
            <a:ext cx="1065684" cy="641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4" name="Picture 50" descr="Société - MYRHLINE">
            <a:extLst>
              <a:ext uri="{FF2B5EF4-FFF2-40B4-BE49-F238E27FC236}">
                <a16:creationId xmlns:a16="http://schemas.microsoft.com/office/drawing/2014/main" id="{8A10DF32-E21E-1AE0-4466-DBF9A735E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584" y="3948931"/>
            <a:ext cx="1529790" cy="430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6" name="Picture 52" descr="Toute l'actualité sociale, juridique et managériale sur actuEL-RH.fr© -  myRHline">
            <a:extLst>
              <a:ext uri="{FF2B5EF4-FFF2-40B4-BE49-F238E27FC236}">
                <a16:creationId xmlns:a16="http://schemas.microsoft.com/office/drawing/2014/main" id="{106B93A8-C032-4125-CBC3-941546C97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144" y="4697029"/>
            <a:ext cx="1295399" cy="113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8" name="Picture 54" descr="Pôle emploi — Wikipédia">
            <a:extLst>
              <a:ext uri="{FF2B5EF4-FFF2-40B4-BE49-F238E27FC236}">
                <a16:creationId xmlns:a16="http://schemas.microsoft.com/office/drawing/2014/main" id="{F7C2042E-9AEA-E04F-C30D-2634906FE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707" y="1290534"/>
            <a:ext cx="831646" cy="66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826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5DA93621-28DA-60B7-0941-D6CBC4C8C15E}"/>
              </a:ext>
            </a:extLst>
          </p:cNvPr>
          <p:cNvSpPr/>
          <p:nvPr/>
        </p:nvSpPr>
        <p:spPr>
          <a:xfrm>
            <a:off x="5133908" y="2451322"/>
            <a:ext cx="5077145" cy="1960651"/>
          </a:xfrm>
          <a:prstGeom prst="roundRect">
            <a:avLst/>
          </a:prstGeom>
          <a:solidFill>
            <a:schemeClr val="bg1"/>
          </a:solidFill>
          <a:ln>
            <a:solidFill>
              <a:srgbClr val="D565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B9F58E30-C9E6-0070-4C6A-3A0B9B19EBF8}"/>
              </a:ext>
            </a:extLst>
          </p:cNvPr>
          <p:cNvSpPr/>
          <p:nvPr/>
        </p:nvSpPr>
        <p:spPr>
          <a:xfrm>
            <a:off x="1101302" y="2451323"/>
            <a:ext cx="3818561" cy="1960651"/>
          </a:xfrm>
          <a:prstGeom prst="roundRect">
            <a:avLst/>
          </a:prstGeom>
          <a:solidFill>
            <a:schemeClr val="bg1"/>
          </a:solidFill>
          <a:ln>
            <a:solidFill>
              <a:srgbClr val="D565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7" name="Google Shape;117;p7"/>
          <p:cNvSpPr/>
          <p:nvPr/>
        </p:nvSpPr>
        <p:spPr>
          <a:xfrm>
            <a:off x="1101301" y="1609597"/>
            <a:ext cx="9280989" cy="660527"/>
          </a:xfrm>
          <a:prstGeom prst="roundRect">
            <a:avLst>
              <a:gd name="adj" fmla="val 16667"/>
            </a:avLst>
          </a:prstGeom>
          <a:solidFill>
            <a:srgbClr val="153961"/>
          </a:solidFill>
          <a:ln w="12700" cap="flat" cmpd="sng">
            <a:solidFill>
              <a:srgbClr val="D5654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38100" dir="2700000" algn="tl" rotWithShape="0">
              <a:srgbClr val="000000">
                <a:alpha val="40000"/>
              </a:srgbClr>
            </a:outerShdw>
            <a:reflection stA="52000" endA="300" endPos="35000" fadeDir="5400012" sy="-100000" algn="bl" rotWithShape="0"/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dirty="0">
                <a:solidFill>
                  <a:srgbClr val="F2F2F2"/>
                </a:solidFill>
                <a:latin typeface="Calibri"/>
                <a:cs typeface="Calibri"/>
                <a:sym typeface="Calibri"/>
              </a:rPr>
              <a:t>Panoramic</a:t>
            </a:r>
            <a:endParaRPr lang="fr-FR" dirty="0"/>
          </a:p>
        </p:txBody>
      </p:sp>
      <p:sp>
        <p:nvSpPr>
          <p:cNvPr id="119" name="Google Shape;119;p7"/>
          <p:cNvSpPr/>
          <p:nvPr/>
        </p:nvSpPr>
        <p:spPr>
          <a:xfrm>
            <a:off x="7656150" y="2566642"/>
            <a:ext cx="2400727" cy="1585200"/>
          </a:xfrm>
          <a:prstGeom prst="roundRect">
            <a:avLst>
              <a:gd name="adj" fmla="val 16667"/>
            </a:avLst>
          </a:prstGeom>
          <a:solidFill>
            <a:srgbClr val="153961"/>
          </a:solidFill>
          <a:ln w="12700" cap="flat" cmpd="sng">
            <a:solidFill>
              <a:srgbClr val="D5654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38100" dir="2700000" algn="tl" rotWithShape="0">
              <a:srgbClr val="000000">
                <a:alpha val="40000"/>
              </a:srgbClr>
            </a:outerShdw>
            <a:reflection stA="52000" endA="300" endPos="35000" sy="-100000" algn="bl" rotWithShape="0"/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fr-FR" sz="1600">
                <a:solidFill>
                  <a:srgbClr val="F2F2F2"/>
                </a:solidFill>
                <a:latin typeface="Calibri"/>
                <a:cs typeface="Calibri"/>
                <a:sym typeface="Calibri"/>
              </a:rPr>
              <a:t>Parcours diplômants</a:t>
            </a:r>
            <a:endParaRPr lang="fr-FR" sz="1600" i="1">
              <a:solidFill>
                <a:srgbClr val="F2F2F2"/>
              </a:solidFill>
              <a:latin typeface="Calibri"/>
              <a:cs typeface="Calibri"/>
            </a:endParaRPr>
          </a:p>
        </p:txBody>
      </p:sp>
      <p:sp>
        <p:nvSpPr>
          <p:cNvPr id="120" name="Google Shape;120;p7"/>
          <p:cNvSpPr/>
          <p:nvPr/>
        </p:nvSpPr>
        <p:spPr>
          <a:xfrm>
            <a:off x="5355595" y="2583767"/>
            <a:ext cx="2041131" cy="1585200"/>
          </a:xfrm>
          <a:prstGeom prst="roundRect">
            <a:avLst>
              <a:gd name="adj" fmla="val 16667"/>
            </a:avLst>
          </a:prstGeom>
          <a:solidFill>
            <a:srgbClr val="153961"/>
          </a:solidFill>
          <a:ln w="12700" cap="flat" cmpd="sng">
            <a:solidFill>
              <a:srgbClr val="D5654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38100" dir="2700000" algn="tl" rotWithShape="0">
              <a:srgbClr val="000000">
                <a:alpha val="40000"/>
              </a:srgbClr>
            </a:outerShdw>
            <a:reflection stA="52000" endA="300" endPos="35000" sy="-100000" algn="bl" rotWithShape="0"/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fr-FR" sz="1600" dirty="0">
                <a:solidFill>
                  <a:srgbClr val="F2F2F2"/>
                </a:solidFill>
                <a:latin typeface="Calibri"/>
                <a:cs typeface="Calibri"/>
              </a:rPr>
              <a:t>Parcours certifiants</a:t>
            </a:r>
          </a:p>
        </p:txBody>
      </p:sp>
      <p:sp>
        <p:nvSpPr>
          <p:cNvPr id="122" name="Google Shape;122;p7"/>
          <p:cNvSpPr/>
          <p:nvPr/>
        </p:nvSpPr>
        <p:spPr>
          <a:xfrm>
            <a:off x="2943073" y="2581116"/>
            <a:ext cx="1883195" cy="1585200"/>
          </a:xfrm>
          <a:prstGeom prst="roundRect">
            <a:avLst>
              <a:gd name="adj" fmla="val 16667"/>
            </a:avLst>
          </a:prstGeom>
          <a:solidFill>
            <a:srgbClr val="153961"/>
          </a:solidFill>
          <a:ln w="12700" cap="flat" cmpd="sng">
            <a:solidFill>
              <a:srgbClr val="D5654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38100" dir="2700000" algn="tl" rotWithShape="0">
              <a:srgbClr val="000000">
                <a:alpha val="40000"/>
              </a:srgbClr>
            </a:outerShdw>
            <a:reflection stA="52000" endA="300" endPos="35000" sy="-100000" algn="bl" rotWithShape="0"/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fr-FR" sz="1600" dirty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Parcours </a:t>
            </a:r>
          </a:p>
          <a:p>
            <a:pPr algn="ctr"/>
            <a:r>
              <a:rPr lang="fr-FR" sz="1600" dirty="0">
                <a:solidFill>
                  <a:srgbClr val="F2F2F2"/>
                </a:solidFill>
                <a:latin typeface="Calibri"/>
                <a:cs typeface="Calibri"/>
              </a:rPr>
              <a:t>Compétences</a:t>
            </a:r>
          </a:p>
        </p:txBody>
      </p:sp>
      <p:sp>
        <p:nvSpPr>
          <p:cNvPr id="123" name="Google Shape;123;p7"/>
          <p:cNvSpPr/>
          <p:nvPr/>
        </p:nvSpPr>
        <p:spPr>
          <a:xfrm>
            <a:off x="1322033" y="2577082"/>
            <a:ext cx="1381874" cy="1585200"/>
          </a:xfrm>
          <a:prstGeom prst="roundRect">
            <a:avLst>
              <a:gd name="adj" fmla="val 16667"/>
            </a:avLst>
          </a:prstGeom>
          <a:solidFill>
            <a:srgbClr val="153961"/>
          </a:solidFill>
          <a:ln w="12700" cap="flat" cmpd="sng">
            <a:solidFill>
              <a:srgbClr val="D5654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38100" dir="2700000" algn="tl" rotWithShape="0">
              <a:srgbClr val="000000">
                <a:alpha val="40000"/>
              </a:srgbClr>
            </a:outerShdw>
            <a:reflection stA="52000" endA="300" endPos="35000" sy="-100000" algn="bl" rotWithShape="0"/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rgbClr val="F2F2F2"/>
                </a:solidFill>
                <a:latin typeface="Calibri"/>
                <a:cs typeface="Calibri"/>
              </a:rPr>
              <a:t>Ateliers</a:t>
            </a:r>
          </a:p>
        </p:txBody>
      </p:sp>
      <p:sp>
        <p:nvSpPr>
          <p:cNvPr id="124" name="Google Shape;124;p7"/>
          <p:cNvSpPr txBox="1">
            <a:spLocks noGrp="1"/>
          </p:cNvSpPr>
          <p:nvPr>
            <p:ph type="title"/>
          </p:nvPr>
        </p:nvSpPr>
        <p:spPr>
          <a:xfrm>
            <a:off x="1038042" y="116359"/>
            <a:ext cx="6802039" cy="556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fr-FR" dirty="0">
                <a:latin typeface="Avenir Next LT Pro Demi" panose="020B0704020202020204" pitchFamily="34" charset="0"/>
              </a:rPr>
              <a:t>La structure de l’offre LEARNS RH</a:t>
            </a:r>
            <a:endParaRPr dirty="0">
              <a:latin typeface="Avenir Next LT Pro Demi" panose="020B0704020202020204" pitchFamily="34" charset="0"/>
            </a:endParaRPr>
          </a:p>
        </p:txBody>
      </p:sp>
      <p:sp>
        <p:nvSpPr>
          <p:cNvPr id="2" name="Google Shape;117;p7">
            <a:extLst>
              <a:ext uri="{FF2B5EF4-FFF2-40B4-BE49-F238E27FC236}">
                <a16:creationId xmlns:a16="http://schemas.microsoft.com/office/drawing/2014/main" id="{BD4064AA-B9BE-14F7-20D3-D13BEFE83C80}"/>
              </a:ext>
            </a:extLst>
          </p:cNvPr>
          <p:cNvSpPr/>
          <p:nvPr/>
        </p:nvSpPr>
        <p:spPr>
          <a:xfrm>
            <a:off x="1101303" y="4700407"/>
            <a:ext cx="9280988" cy="600594"/>
          </a:xfrm>
          <a:prstGeom prst="roundRect">
            <a:avLst>
              <a:gd name="adj" fmla="val 16667"/>
            </a:avLst>
          </a:prstGeom>
          <a:solidFill>
            <a:srgbClr val="153961"/>
          </a:solidFill>
          <a:ln w="12700" cap="flat" cmpd="sng">
            <a:solidFill>
              <a:srgbClr val="D5654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38100" dir="2700000" algn="tl" rotWithShape="0">
              <a:srgbClr val="000000">
                <a:alpha val="40000"/>
              </a:srgbClr>
            </a:outerShdw>
            <a:reflection stA="52000" endA="300" endPos="35000" fadeDir="5400012" sy="-100000" algn="bl" rotWithShape="0"/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fr-FR" sz="1600">
                <a:solidFill>
                  <a:srgbClr val="F2F2F2"/>
                </a:solidFill>
                <a:latin typeface="Calibri"/>
                <a:cs typeface="Calibri"/>
                <a:sym typeface="Calibri"/>
              </a:rPr>
              <a:t>Sur-mesure &amp; Coaching &amp; Conseil</a:t>
            </a:r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9FE4BD-E89B-B405-E30E-4640F21DC4BD}"/>
              </a:ext>
            </a:extLst>
          </p:cNvPr>
          <p:cNvSpPr/>
          <p:nvPr/>
        </p:nvSpPr>
        <p:spPr>
          <a:xfrm rot="5400000">
            <a:off x="9860021" y="3290379"/>
            <a:ext cx="873303" cy="171235"/>
          </a:xfrm>
          <a:prstGeom prst="rect">
            <a:avLst/>
          </a:prstGeom>
          <a:solidFill>
            <a:schemeClr val="bg1"/>
          </a:solidFill>
          <a:ln>
            <a:solidFill>
              <a:srgbClr val="D565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>
                <a:solidFill>
                  <a:srgbClr val="002060"/>
                </a:solidFill>
                <a:cs typeface="Arial"/>
              </a:rPr>
              <a:t>RNCP</a:t>
            </a:r>
            <a:endParaRPr lang="fr-FR" sz="1200">
              <a:solidFill>
                <a:srgbClr val="002060"/>
              </a:solidFill>
            </a:endParaRPr>
          </a:p>
        </p:txBody>
      </p:sp>
      <p:sp>
        <p:nvSpPr>
          <p:cNvPr id="4" name="Google Shape;130;p7">
            <a:extLst>
              <a:ext uri="{FF2B5EF4-FFF2-40B4-BE49-F238E27FC236}">
                <a16:creationId xmlns:a16="http://schemas.microsoft.com/office/drawing/2014/main" id="{8ECFE542-898A-EC1A-4238-BE46243CBB91}"/>
              </a:ext>
            </a:extLst>
          </p:cNvPr>
          <p:cNvSpPr/>
          <p:nvPr/>
        </p:nvSpPr>
        <p:spPr>
          <a:xfrm rot="5400000">
            <a:off x="-1291521" y="3066857"/>
            <a:ext cx="3691403" cy="77688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12700" cap="flat" cmpd="sng">
            <a:solidFill>
              <a:srgbClr val="14416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500" b="1" dirty="0">
                <a:solidFill>
                  <a:srgbClr val="D5654F"/>
                </a:solidFill>
                <a:latin typeface="Calibri"/>
                <a:ea typeface="Calibri"/>
                <a:cs typeface="Calibri"/>
                <a:sym typeface="Calibri"/>
              </a:rPr>
              <a:t>Experts RH</a:t>
            </a:r>
            <a:endParaRPr sz="2500" b="1" dirty="0">
              <a:solidFill>
                <a:srgbClr val="D5654F"/>
              </a:solidFill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A744718E-6DB3-2CA7-0B5C-BEA423A79E85}"/>
              </a:ext>
            </a:extLst>
          </p:cNvPr>
          <p:cNvCxnSpPr>
            <a:cxnSpLocks/>
          </p:cNvCxnSpPr>
          <p:nvPr/>
        </p:nvCxnSpPr>
        <p:spPr>
          <a:xfrm>
            <a:off x="10630019" y="1609597"/>
            <a:ext cx="0" cy="3691403"/>
          </a:xfrm>
          <a:prstGeom prst="line">
            <a:avLst/>
          </a:prstGeom>
          <a:ln>
            <a:solidFill>
              <a:srgbClr val="D5654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112D074D-ECB0-422E-BFDC-556F56DB8882}"/>
              </a:ext>
            </a:extLst>
          </p:cNvPr>
          <p:cNvSpPr txBox="1"/>
          <p:nvPr/>
        </p:nvSpPr>
        <p:spPr>
          <a:xfrm>
            <a:off x="10931286" y="1785971"/>
            <a:ext cx="85604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>
                <a:solidFill>
                  <a:srgbClr val="14416F"/>
                </a:solidFill>
                <a:latin typeface="Calibri"/>
                <a:cs typeface="Calibri"/>
                <a:sym typeface="Calibri"/>
              </a:rPr>
              <a:t>Contenu</a:t>
            </a:r>
            <a:endParaRPr lang="fr-FR">
              <a:solidFill>
                <a:srgbClr val="14416F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ACE8819-9816-123F-AE5B-2D0573EAF90F}"/>
              </a:ext>
            </a:extLst>
          </p:cNvPr>
          <p:cNvSpPr txBox="1"/>
          <p:nvPr/>
        </p:nvSpPr>
        <p:spPr>
          <a:xfrm>
            <a:off x="10939429" y="3301409"/>
            <a:ext cx="99261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>
                <a:solidFill>
                  <a:srgbClr val="14416F"/>
                </a:solidFill>
                <a:latin typeface="Calibri"/>
                <a:cs typeface="Calibri"/>
                <a:sym typeface="Calibri"/>
              </a:rPr>
              <a:t>Formation</a:t>
            </a:r>
            <a:endParaRPr lang="fr-FR">
              <a:solidFill>
                <a:srgbClr val="14416F"/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E01AF47-2F57-0070-6AC4-91A00C18FC6E}"/>
              </a:ext>
            </a:extLst>
          </p:cNvPr>
          <p:cNvSpPr txBox="1"/>
          <p:nvPr/>
        </p:nvSpPr>
        <p:spPr>
          <a:xfrm>
            <a:off x="10742899" y="4846815"/>
            <a:ext cx="150908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>
                <a:solidFill>
                  <a:srgbClr val="14416F"/>
                </a:solidFill>
                <a:latin typeface="Calibri"/>
                <a:cs typeface="Calibri"/>
                <a:sym typeface="Calibri"/>
              </a:rPr>
              <a:t>Accompagnement</a:t>
            </a:r>
            <a:endParaRPr lang="fr-FR">
              <a:solidFill>
                <a:srgbClr val="1441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1614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f885f45ba5_0_9"/>
          <p:cNvSpPr txBox="1">
            <a:spLocks noGrp="1"/>
          </p:cNvSpPr>
          <p:nvPr>
            <p:ph type="title"/>
          </p:nvPr>
        </p:nvSpPr>
        <p:spPr>
          <a:xfrm>
            <a:off x="975087" y="145331"/>
            <a:ext cx="6801900" cy="5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fr-FR" dirty="0">
                <a:latin typeface="Avenir Next LT Pro Demi" panose="020B0704020202020204" pitchFamily="34" charset="0"/>
              </a:rPr>
              <a:t>L’approche pédagogique LEARNS</a:t>
            </a:r>
          </a:p>
        </p:txBody>
      </p:sp>
      <p:sp>
        <p:nvSpPr>
          <p:cNvPr id="102" name="Google Shape;102;g1f885f45ba5_0_9"/>
          <p:cNvSpPr txBox="1"/>
          <p:nvPr/>
        </p:nvSpPr>
        <p:spPr>
          <a:xfrm>
            <a:off x="213293" y="871558"/>
            <a:ext cx="11765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fr-FR" sz="1800" b="1" dirty="0">
                <a:solidFill>
                  <a:schemeClr val="dk1"/>
                </a:solidFill>
                <a:latin typeface="Avenir Next LT Pro Demi" panose="020B0704020202020204" pitchFamily="34" charset="0"/>
                <a:ea typeface="Calibri"/>
                <a:cs typeface="Calibri"/>
                <a:sym typeface="Calibri"/>
              </a:rPr>
              <a:t>Accompagner les entreprises et leurs collaborateurs face aux transitions, aux évolutions et mutations des marchés et des métiers grâce à des formats d'apprentissage adaptés aux besoins de chacun</a:t>
            </a:r>
            <a:endParaRPr sz="1800" b="1" dirty="0">
              <a:solidFill>
                <a:schemeClr val="dk1"/>
              </a:solidFill>
              <a:latin typeface="Avenir Next LT Pro Demi" panose="020B0704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g1f885f45ba5_0_9"/>
          <p:cNvSpPr/>
          <p:nvPr/>
        </p:nvSpPr>
        <p:spPr>
          <a:xfrm rot="-5400000">
            <a:off x="4252616" y="-227981"/>
            <a:ext cx="3148200" cy="7313962"/>
          </a:xfrm>
          <a:prstGeom prst="trapezoid">
            <a:avLst>
              <a:gd name="adj" fmla="val 41132"/>
            </a:avLst>
          </a:prstGeom>
          <a:solidFill>
            <a:srgbClr val="FFFFFF"/>
          </a:solidFill>
          <a:ln w="12700" cap="flat" cmpd="sng">
            <a:solidFill>
              <a:srgbClr val="364A7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457200" dist="142875" dir="9000000" algn="bl" rotWithShape="0">
              <a:srgbClr val="19347F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 dirty="0"/>
          </a:p>
        </p:txBody>
      </p:sp>
      <p:cxnSp>
        <p:nvCxnSpPr>
          <p:cNvPr id="104" name="Google Shape;104;g1f885f45ba5_0_9"/>
          <p:cNvCxnSpPr/>
          <p:nvPr/>
        </p:nvCxnSpPr>
        <p:spPr>
          <a:xfrm>
            <a:off x="4065492" y="2897781"/>
            <a:ext cx="0" cy="10773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457200" dist="142875" dir="9000000" algn="bl" rotWithShape="0">
              <a:srgbClr val="19347F">
                <a:alpha val="50000"/>
              </a:srgbClr>
            </a:outerShdw>
          </a:effectLst>
        </p:spPr>
      </p:cxnSp>
      <p:cxnSp>
        <p:nvCxnSpPr>
          <p:cNvPr id="105" name="Google Shape;105;g1f885f45ba5_0_9"/>
          <p:cNvCxnSpPr/>
          <p:nvPr/>
        </p:nvCxnSpPr>
        <p:spPr>
          <a:xfrm>
            <a:off x="5574252" y="2674604"/>
            <a:ext cx="0" cy="15204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457200" dist="142875" dir="9000000" algn="bl" rotWithShape="0">
              <a:srgbClr val="19347F">
                <a:alpha val="50000"/>
              </a:srgbClr>
            </a:outerShdw>
          </a:effectLst>
        </p:spPr>
      </p:cxnSp>
      <p:cxnSp>
        <p:nvCxnSpPr>
          <p:cNvPr id="106" name="Google Shape;106;g1f885f45ba5_0_9"/>
          <p:cNvCxnSpPr/>
          <p:nvPr/>
        </p:nvCxnSpPr>
        <p:spPr>
          <a:xfrm>
            <a:off x="7312421" y="2408401"/>
            <a:ext cx="0" cy="20199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457200" dist="142875" dir="9000000" algn="bl" rotWithShape="0">
              <a:srgbClr val="19347F">
                <a:alpha val="50000"/>
              </a:srgbClr>
            </a:outerShdw>
          </a:effectLst>
        </p:spPr>
      </p:cxnSp>
      <p:sp>
        <p:nvSpPr>
          <p:cNvPr id="107" name="Google Shape;107;g1f885f45ba5_0_9"/>
          <p:cNvSpPr txBox="1"/>
          <p:nvPr/>
        </p:nvSpPr>
        <p:spPr>
          <a:xfrm>
            <a:off x="2631310" y="3229077"/>
            <a:ext cx="1491300" cy="369300"/>
          </a:xfrm>
          <a:prstGeom prst="rect">
            <a:avLst/>
          </a:prstGeom>
          <a:noFill/>
          <a:ln>
            <a:noFill/>
          </a:ln>
          <a:effectLst>
            <a:outerShdw blurRad="457200" dist="142875" dir="9000000" algn="bl" rotWithShape="0">
              <a:srgbClr val="19347F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Sensibiliser</a:t>
            </a:r>
            <a:endParaRPr/>
          </a:p>
        </p:txBody>
      </p:sp>
      <p:sp>
        <p:nvSpPr>
          <p:cNvPr id="108" name="Google Shape;108;g1f885f45ba5_0_9"/>
          <p:cNvSpPr txBox="1"/>
          <p:nvPr/>
        </p:nvSpPr>
        <p:spPr>
          <a:xfrm>
            <a:off x="4376037" y="3229077"/>
            <a:ext cx="1491300" cy="369300"/>
          </a:xfrm>
          <a:prstGeom prst="rect">
            <a:avLst/>
          </a:prstGeom>
          <a:noFill/>
          <a:ln>
            <a:noFill/>
          </a:ln>
          <a:effectLst>
            <a:outerShdw blurRad="457200" dist="142875" dir="9000000" algn="bl" rotWithShape="0">
              <a:srgbClr val="19347F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Informer</a:t>
            </a:r>
            <a:endParaRPr/>
          </a:p>
        </p:txBody>
      </p:sp>
      <p:sp>
        <p:nvSpPr>
          <p:cNvPr id="109" name="Google Shape;109;g1f885f45ba5_0_9"/>
          <p:cNvSpPr txBox="1"/>
          <p:nvPr/>
        </p:nvSpPr>
        <p:spPr>
          <a:xfrm>
            <a:off x="5884796" y="3229077"/>
            <a:ext cx="1491300" cy="369300"/>
          </a:xfrm>
          <a:prstGeom prst="rect">
            <a:avLst/>
          </a:prstGeom>
          <a:noFill/>
          <a:ln>
            <a:noFill/>
          </a:ln>
          <a:effectLst>
            <a:outerShdw blurRad="457200" dist="142875" dir="9000000" algn="bl" rotWithShape="0">
              <a:srgbClr val="19347F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Former</a:t>
            </a:r>
            <a:endParaRPr dirty="0"/>
          </a:p>
        </p:txBody>
      </p:sp>
      <p:sp>
        <p:nvSpPr>
          <p:cNvPr id="110" name="Google Shape;110;g1f885f45ba5_0_9"/>
          <p:cNvSpPr txBox="1"/>
          <p:nvPr/>
        </p:nvSpPr>
        <p:spPr>
          <a:xfrm>
            <a:off x="7846633" y="3242704"/>
            <a:ext cx="1132200" cy="369300"/>
          </a:xfrm>
          <a:prstGeom prst="rect">
            <a:avLst/>
          </a:prstGeom>
          <a:noFill/>
          <a:ln>
            <a:noFill/>
          </a:ln>
          <a:effectLst>
            <a:outerShdw blurRad="457200" dist="142875" dir="9000000" algn="bl" rotWithShape="0">
              <a:srgbClr val="19347F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Eduquer</a:t>
            </a:r>
            <a:endParaRPr/>
          </a:p>
        </p:txBody>
      </p:sp>
      <p:sp>
        <p:nvSpPr>
          <p:cNvPr id="111" name="Google Shape;111;g1f885f45ba5_0_9"/>
          <p:cNvSpPr/>
          <p:nvPr/>
        </p:nvSpPr>
        <p:spPr>
          <a:xfrm>
            <a:off x="2169734" y="5343154"/>
            <a:ext cx="7313963" cy="685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153961"/>
          </a:solidFill>
          <a:ln w="12700" cap="flat" cmpd="sng">
            <a:solidFill>
              <a:srgbClr val="D5654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Panoramic</a:t>
            </a:r>
            <a:r>
              <a:rPr lang="fr-FR" sz="19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 Masterclass I Conférences I Ateliers I Parcours I Diplômants</a:t>
            </a:r>
            <a:endParaRPr sz="1500" dirty="0">
              <a:solidFill>
                <a:schemeClr val="lt1"/>
              </a:solidFill>
            </a:endParaRPr>
          </a:p>
        </p:txBody>
      </p:sp>
      <p:sp>
        <p:nvSpPr>
          <p:cNvPr id="112" name="Google Shape;112;g1f885f45ba5_0_9"/>
          <p:cNvSpPr txBox="1"/>
          <p:nvPr/>
        </p:nvSpPr>
        <p:spPr>
          <a:xfrm>
            <a:off x="9671677" y="2959293"/>
            <a:ext cx="1361700" cy="954300"/>
          </a:xfrm>
          <a:prstGeom prst="rect">
            <a:avLst/>
          </a:prstGeom>
          <a:noFill/>
          <a:ln>
            <a:noFill/>
          </a:ln>
          <a:effectLst>
            <a:outerShdw blurRad="57150" dist="28575" dir="6000000" algn="bl" rotWithShape="0">
              <a:srgbClr val="000000">
                <a:alpha val="41000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5000">
                <a:latin typeface="Calibri"/>
                <a:ea typeface="Calibri"/>
                <a:cs typeface="Calibri"/>
                <a:sym typeface="Calibri"/>
              </a:rPr>
              <a:t>RH</a:t>
            </a:r>
            <a:endParaRPr sz="50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9354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 descr="Une image contenant texte&#10;&#10;Description générée automatiquement">
            <a:extLst>
              <a:ext uri="{FF2B5EF4-FFF2-40B4-BE49-F238E27FC236}">
                <a16:creationId xmlns:a16="http://schemas.microsoft.com/office/drawing/2014/main" id="{E5154DA5-7D89-9751-1A1A-8710444DE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64" y="978978"/>
            <a:ext cx="1782356" cy="148431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723A36A-B1E5-2FA2-8725-168F81175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045" y="119590"/>
            <a:ext cx="6802039" cy="556193"/>
          </a:xfrm>
        </p:spPr>
        <p:txBody>
          <a:bodyPr/>
          <a:lstStyle/>
          <a:p>
            <a:r>
              <a:rPr lang="fr-FR" dirty="0">
                <a:latin typeface="Avenir Next LT Pro Demi" panose="020B0704020202020204" pitchFamily="34" charset="0"/>
              </a:rPr>
              <a:t>Les formats LEARNS RH</a:t>
            </a:r>
          </a:p>
        </p:txBody>
      </p:sp>
      <p:sp>
        <p:nvSpPr>
          <p:cNvPr id="19" name="Google Shape;107;g1f885f45ba5_0_9">
            <a:extLst>
              <a:ext uri="{FF2B5EF4-FFF2-40B4-BE49-F238E27FC236}">
                <a16:creationId xmlns:a16="http://schemas.microsoft.com/office/drawing/2014/main" id="{613EE515-6759-E7D9-8B78-EC933AD7364C}"/>
              </a:ext>
            </a:extLst>
          </p:cNvPr>
          <p:cNvSpPr txBox="1"/>
          <p:nvPr/>
        </p:nvSpPr>
        <p:spPr>
          <a:xfrm>
            <a:off x="6140858" y="957189"/>
            <a:ext cx="1779377" cy="369291"/>
          </a:xfrm>
          <a:prstGeom prst="rect">
            <a:avLst/>
          </a:prstGeom>
          <a:solidFill>
            <a:srgbClr val="14416F"/>
          </a:solidFill>
          <a:ln>
            <a:noFill/>
          </a:ln>
          <a:effectLst>
            <a:outerShdw blurRad="457200" dist="142875" dir="9000000" algn="bl" rotWithShape="0">
              <a:srgbClr val="19347F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Masterclass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20" name="Google Shape;107;g1f885f45ba5_0_9">
            <a:extLst>
              <a:ext uri="{FF2B5EF4-FFF2-40B4-BE49-F238E27FC236}">
                <a16:creationId xmlns:a16="http://schemas.microsoft.com/office/drawing/2014/main" id="{12BBD2CD-5C5C-4CB5-CC14-F61856BB2F10}"/>
              </a:ext>
            </a:extLst>
          </p:cNvPr>
          <p:cNvSpPr txBox="1"/>
          <p:nvPr/>
        </p:nvSpPr>
        <p:spPr>
          <a:xfrm>
            <a:off x="10076571" y="965847"/>
            <a:ext cx="1779377" cy="369291"/>
          </a:xfrm>
          <a:prstGeom prst="rect">
            <a:avLst/>
          </a:prstGeom>
          <a:solidFill>
            <a:srgbClr val="14416F">
              <a:alpha val="19000"/>
            </a:srgbClr>
          </a:solidFill>
          <a:ln>
            <a:noFill/>
          </a:ln>
          <a:effectLst>
            <a:outerShdw blurRad="457200" dist="142875" dir="9000000" algn="bl" rotWithShape="0">
              <a:srgbClr val="19347F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None/>
              <a:defRPr sz="180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r>
              <a:rPr lang="fr-FR">
                <a:solidFill>
                  <a:srgbClr val="14416F"/>
                </a:solidFill>
                <a:sym typeface="Calibri"/>
              </a:rPr>
              <a:t>Executive online</a:t>
            </a:r>
            <a:endParaRPr>
              <a:solidFill>
                <a:srgbClr val="14416F"/>
              </a:solidFill>
            </a:endParaRPr>
          </a:p>
        </p:txBody>
      </p:sp>
      <p:sp>
        <p:nvSpPr>
          <p:cNvPr id="21" name="Google Shape;107;g1f885f45ba5_0_9">
            <a:extLst>
              <a:ext uri="{FF2B5EF4-FFF2-40B4-BE49-F238E27FC236}">
                <a16:creationId xmlns:a16="http://schemas.microsoft.com/office/drawing/2014/main" id="{A64886C6-D235-CF5B-D789-821020ECCF2C}"/>
              </a:ext>
            </a:extLst>
          </p:cNvPr>
          <p:cNvSpPr txBox="1"/>
          <p:nvPr/>
        </p:nvSpPr>
        <p:spPr>
          <a:xfrm>
            <a:off x="2074652" y="949936"/>
            <a:ext cx="1779377" cy="369291"/>
          </a:xfrm>
          <a:prstGeom prst="rect">
            <a:avLst/>
          </a:prstGeom>
          <a:solidFill>
            <a:srgbClr val="14416F">
              <a:alpha val="72000"/>
            </a:srgbClr>
          </a:solidFill>
          <a:ln>
            <a:noFill/>
          </a:ln>
          <a:effectLst>
            <a:outerShdw blurRad="457200" dist="142875" dir="9000000" algn="bl" rotWithShape="0">
              <a:srgbClr val="19347F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buNone/>
              <a:defRPr sz="180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r>
              <a:rPr lang="fr-FR">
                <a:sym typeface="Calibri"/>
              </a:rPr>
              <a:t>Panoramic</a:t>
            </a:r>
            <a:endParaRPr/>
          </a:p>
        </p:txBody>
      </p:sp>
      <p:sp>
        <p:nvSpPr>
          <p:cNvPr id="23" name="Google Shape;107;g1f885f45ba5_0_9">
            <a:extLst>
              <a:ext uri="{FF2B5EF4-FFF2-40B4-BE49-F238E27FC236}">
                <a16:creationId xmlns:a16="http://schemas.microsoft.com/office/drawing/2014/main" id="{C835E441-1C1D-693F-FF24-BFDF3DD84CC8}"/>
              </a:ext>
            </a:extLst>
          </p:cNvPr>
          <p:cNvSpPr txBox="1"/>
          <p:nvPr/>
        </p:nvSpPr>
        <p:spPr>
          <a:xfrm>
            <a:off x="4131726" y="948529"/>
            <a:ext cx="1805962" cy="369291"/>
          </a:xfrm>
          <a:prstGeom prst="rect">
            <a:avLst/>
          </a:prstGeom>
          <a:solidFill>
            <a:srgbClr val="14416F">
              <a:alpha val="88000"/>
            </a:srgbClr>
          </a:solidFill>
          <a:ln>
            <a:noFill/>
          </a:ln>
          <a:effectLst>
            <a:outerShdw blurRad="457200" dist="142875" dir="9000000" algn="bl" rotWithShape="0">
              <a:srgbClr val="19347F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None/>
              <a:defRPr sz="180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r>
              <a:rPr lang="fr-FR">
                <a:sym typeface="Calibri"/>
              </a:rPr>
              <a:t>Ateliers</a:t>
            </a:r>
            <a:endParaRPr/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20BCF23C-C54B-9F66-AEA3-7A3A605E28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727" y="1326632"/>
            <a:ext cx="1805960" cy="1275340"/>
          </a:xfrm>
          <a:prstGeom prst="rect">
            <a:avLst/>
          </a:prstGeom>
        </p:spPr>
      </p:pic>
      <p:pic>
        <p:nvPicPr>
          <p:cNvPr id="1026" name="Picture 2" descr="The Glowbl experience – Glowbl">
            <a:extLst>
              <a:ext uri="{FF2B5EF4-FFF2-40B4-BE49-F238E27FC236}">
                <a16:creationId xmlns:a16="http://schemas.microsoft.com/office/drawing/2014/main" id="{D04B284E-DE58-0028-A7F4-0C5E0CEB90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858" y="1326479"/>
            <a:ext cx="1779377" cy="139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Image 1026">
            <a:extLst>
              <a:ext uri="{FF2B5EF4-FFF2-40B4-BE49-F238E27FC236}">
                <a16:creationId xmlns:a16="http://schemas.microsoft.com/office/drawing/2014/main" id="{C61B494B-4288-6D18-2BCA-7C4B1C8A3D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4652" y="1309314"/>
            <a:ext cx="1779377" cy="1379989"/>
          </a:xfrm>
          <a:prstGeom prst="rect">
            <a:avLst/>
          </a:prstGeom>
        </p:spPr>
      </p:pic>
      <p:sp>
        <p:nvSpPr>
          <p:cNvPr id="1028" name="Google Shape;107;g1f885f45ba5_0_9">
            <a:extLst>
              <a:ext uri="{FF2B5EF4-FFF2-40B4-BE49-F238E27FC236}">
                <a16:creationId xmlns:a16="http://schemas.microsoft.com/office/drawing/2014/main" id="{DBAC3856-EE33-7E37-05B6-7125BE14855A}"/>
              </a:ext>
            </a:extLst>
          </p:cNvPr>
          <p:cNvSpPr txBox="1"/>
          <p:nvPr/>
        </p:nvSpPr>
        <p:spPr>
          <a:xfrm>
            <a:off x="8149383" y="957189"/>
            <a:ext cx="1779377" cy="369291"/>
          </a:xfrm>
          <a:prstGeom prst="rect">
            <a:avLst/>
          </a:prstGeom>
          <a:solidFill>
            <a:srgbClr val="14416F">
              <a:alpha val="39000"/>
            </a:srgbClr>
          </a:solidFill>
          <a:ln>
            <a:noFill/>
          </a:ln>
          <a:effectLst>
            <a:outerShdw blurRad="457200" dist="142875" dir="9000000" algn="bl" rotWithShape="0">
              <a:srgbClr val="19347F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None/>
              <a:defRPr sz="180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r>
              <a:rPr lang="fr-FR">
                <a:solidFill>
                  <a:srgbClr val="14416F"/>
                </a:solidFill>
                <a:sym typeface="Calibri"/>
              </a:rPr>
              <a:t>Conférences</a:t>
            </a:r>
            <a:endParaRPr>
              <a:solidFill>
                <a:srgbClr val="14416F"/>
              </a:solidFill>
            </a:endParaRPr>
          </a:p>
        </p:txBody>
      </p:sp>
      <p:pic>
        <p:nvPicPr>
          <p:cNvPr id="1029" name="Picture 4" descr="Conférence Olivaint | Université Paris-Panthéon-Assas">
            <a:extLst>
              <a:ext uri="{FF2B5EF4-FFF2-40B4-BE49-F238E27FC236}">
                <a16:creationId xmlns:a16="http://schemas.microsoft.com/office/drawing/2014/main" id="{E2B3FEB5-85A5-B719-255F-5B764A621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043" y="1326480"/>
            <a:ext cx="1770718" cy="123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épertoire national des certifications professionnelles — Wikipédia">
            <a:extLst>
              <a:ext uri="{FF2B5EF4-FFF2-40B4-BE49-F238E27FC236}">
                <a16:creationId xmlns:a16="http://schemas.microsoft.com/office/drawing/2014/main" id="{92D18103-D031-A7FE-9C79-80FCFE3C1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1317" y="1413070"/>
            <a:ext cx="1779377" cy="804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31" name="Connecteur droit 1030">
            <a:extLst>
              <a:ext uri="{FF2B5EF4-FFF2-40B4-BE49-F238E27FC236}">
                <a16:creationId xmlns:a16="http://schemas.microsoft.com/office/drawing/2014/main" id="{B03C4AF6-7FE7-F6D1-31A6-379D301B2AD7}"/>
              </a:ext>
            </a:extLst>
          </p:cNvPr>
          <p:cNvCxnSpPr>
            <a:cxnSpLocks/>
          </p:cNvCxnSpPr>
          <p:nvPr/>
        </p:nvCxnSpPr>
        <p:spPr>
          <a:xfrm>
            <a:off x="2074652" y="2699590"/>
            <a:ext cx="0" cy="3691403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2" name="ZoneTexte 1031">
            <a:extLst>
              <a:ext uri="{FF2B5EF4-FFF2-40B4-BE49-F238E27FC236}">
                <a16:creationId xmlns:a16="http://schemas.microsoft.com/office/drawing/2014/main" id="{5CD576BB-E0C3-67D2-94F6-8A2818DE5234}"/>
              </a:ext>
            </a:extLst>
          </p:cNvPr>
          <p:cNvSpPr txBox="1"/>
          <p:nvPr/>
        </p:nvSpPr>
        <p:spPr>
          <a:xfrm>
            <a:off x="477254" y="3025114"/>
            <a:ext cx="924325" cy="307777"/>
          </a:xfrm>
          <a:prstGeom prst="rect">
            <a:avLst/>
          </a:prstGeom>
          <a:solidFill>
            <a:schemeClr val="lt1"/>
          </a:solidFill>
          <a:ln cap="rnd">
            <a:solidFill>
              <a:schemeClr val="dk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400">
                <a:solidFill>
                  <a:srgbClr val="14416F"/>
                </a:solidFill>
                <a:latin typeface="Avenir Next LT Pro" panose="020B0504020202020204" pitchFamily="34" charset="0"/>
                <a:cs typeface="Calibri"/>
                <a:sym typeface="Calibri"/>
              </a:rPr>
              <a:t>Concept</a:t>
            </a:r>
            <a:endParaRPr lang="fr-FR">
              <a:solidFill>
                <a:srgbClr val="14416F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033" name="ZoneTexte 1032">
            <a:extLst>
              <a:ext uri="{FF2B5EF4-FFF2-40B4-BE49-F238E27FC236}">
                <a16:creationId xmlns:a16="http://schemas.microsoft.com/office/drawing/2014/main" id="{B16E2237-D3AD-9CB3-9BFE-F2EA8DCD4F36}"/>
              </a:ext>
            </a:extLst>
          </p:cNvPr>
          <p:cNvSpPr txBox="1"/>
          <p:nvPr/>
        </p:nvSpPr>
        <p:spPr>
          <a:xfrm>
            <a:off x="444025" y="4735190"/>
            <a:ext cx="992615" cy="307777"/>
          </a:xfrm>
          <a:prstGeom prst="rect">
            <a:avLst/>
          </a:prstGeom>
          <a:solidFill>
            <a:schemeClr val="lt1"/>
          </a:solidFill>
          <a:ln cap="rnd">
            <a:solidFill>
              <a:schemeClr val="dk1"/>
            </a:solidFill>
          </a:ln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>
                <a:solidFill>
                  <a:srgbClr val="14416F"/>
                </a:solidFill>
                <a:latin typeface="Calibri"/>
                <a:cs typeface="Calibri"/>
              </a:defRPr>
            </a:lvl1pPr>
          </a:lstStyle>
          <a:p>
            <a:r>
              <a:rPr lang="fr-FR">
                <a:latin typeface="Avenir Next LT Pro" panose="020B0504020202020204" pitchFamily="34" charset="0"/>
                <a:sym typeface="Calibri"/>
              </a:rPr>
              <a:t>Public</a:t>
            </a:r>
            <a:endParaRPr lang="fr-FR">
              <a:latin typeface="Avenir Next LT Pro" panose="020B0504020202020204" pitchFamily="34" charset="0"/>
            </a:endParaRPr>
          </a:p>
        </p:txBody>
      </p:sp>
      <p:sp>
        <p:nvSpPr>
          <p:cNvPr id="1034" name="ZoneTexte 1033">
            <a:extLst>
              <a:ext uri="{FF2B5EF4-FFF2-40B4-BE49-F238E27FC236}">
                <a16:creationId xmlns:a16="http://schemas.microsoft.com/office/drawing/2014/main" id="{7F1CA3CC-2792-4AAB-5BA1-C46B3F459235}"/>
              </a:ext>
            </a:extLst>
          </p:cNvPr>
          <p:cNvSpPr txBox="1"/>
          <p:nvPr/>
        </p:nvSpPr>
        <p:spPr>
          <a:xfrm>
            <a:off x="192313" y="3979791"/>
            <a:ext cx="1509084" cy="307777"/>
          </a:xfrm>
          <a:prstGeom prst="rect">
            <a:avLst/>
          </a:prstGeom>
          <a:solidFill>
            <a:schemeClr val="lt1"/>
          </a:solidFill>
          <a:ln cap="rnd">
            <a:solidFill>
              <a:schemeClr val="dk1"/>
            </a:solidFill>
          </a:ln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>
                <a:solidFill>
                  <a:srgbClr val="14416F"/>
                </a:solidFill>
                <a:latin typeface="Calibri"/>
                <a:cs typeface="Calibri"/>
              </a:defRPr>
            </a:lvl1pPr>
          </a:lstStyle>
          <a:p>
            <a:r>
              <a:rPr lang="fr-FR">
                <a:latin typeface="Avenir Next LT Pro" panose="020B0504020202020204" pitchFamily="34" charset="0"/>
                <a:sym typeface="Calibri"/>
              </a:rPr>
              <a:t>Objectifs</a:t>
            </a:r>
            <a:endParaRPr lang="fr-FR">
              <a:latin typeface="Avenir Next LT Pro" panose="020B0504020202020204" pitchFamily="34" charset="0"/>
            </a:endParaRPr>
          </a:p>
        </p:txBody>
      </p:sp>
      <p:cxnSp>
        <p:nvCxnSpPr>
          <p:cNvPr id="1042" name="Connecteur droit 1041">
            <a:extLst>
              <a:ext uri="{FF2B5EF4-FFF2-40B4-BE49-F238E27FC236}">
                <a16:creationId xmlns:a16="http://schemas.microsoft.com/office/drawing/2014/main" id="{E4F7FFDF-E06F-2013-3B62-3E12CA857E5F}"/>
              </a:ext>
            </a:extLst>
          </p:cNvPr>
          <p:cNvCxnSpPr>
            <a:cxnSpLocks/>
          </p:cNvCxnSpPr>
          <p:nvPr/>
        </p:nvCxnSpPr>
        <p:spPr>
          <a:xfrm flipH="1">
            <a:off x="2160541" y="3739242"/>
            <a:ext cx="9982135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3" name="Connecteur droit 1042">
            <a:extLst>
              <a:ext uri="{FF2B5EF4-FFF2-40B4-BE49-F238E27FC236}">
                <a16:creationId xmlns:a16="http://schemas.microsoft.com/office/drawing/2014/main" id="{F1AEAD41-1036-1B17-CA77-70E23A2578F6}"/>
              </a:ext>
            </a:extLst>
          </p:cNvPr>
          <p:cNvCxnSpPr>
            <a:cxnSpLocks/>
          </p:cNvCxnSpPr>
          <p:nvPr/>
        </p:nvCxnSpPr>
        <p:spPr>
          <a:xfrm flipH="1">
            <a:off x="2160541" y="5169585"/>
            <a:ext cx="9982135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5" name="Connecteur droit 1044">
            <a:extLst>
              <a:ext uri="{FF2B5EF4-FFF2-40B4-BE49-F238E27FC236}">
                <a16:creationId xmlns:a16="http://schemas.microsoft.com/office/drawing/2014/main" id="{66C93160-E9C9-909D-6EE2-54629651E237}"/>
              </a:ext>
            </a:extLst>
          </p:cNvPr>
          <p:cNvCxnSpPr>
            <a:cxnSpLocks/>
          </p:cNvCxnSpPr>
          <p:nvPr/>
        </p:nvCxnSpPr>
        <p:spPr>
          <a:xfrm flipH="1">
            <a:off x="2160541" y="4571213"/>
            <a:ext cx="9982135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6" name="Connecteur droit 1045">
            <a:extLst>
              <a:ext uri="{FF2B5EF4-FFF2-40B4-BE49-F238E27FC236}">
                <a16:creationId xmlns:a16="http://schemas.microsoft.com/office/drawing/2014/main" id="{962D9C43-B66D-C3D3-AD7E-A40D3AA6B707}"/>
              </a:ext>
            </a:extLst>
          </p:cNvPr>
          <p:cNvCxnSpPr>
            <a:cxnSpLocks/>
          </p:cNvCxnSpPr>
          <p:nvPr/>
        </p:nvCxnSpPr>
        <p:spPr>
          <a:xfrm>
            <a:off x="4082513" y="2728856"/>
            <a:ext cx="0" cy="3691403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7" name="Connecteur droit 1046">
            <a:extLst>
              <a:ext uri="{FF2B5EF4-FFF2-40B4-BE49-F238E27FC236}">
                <a16:creationId xmlns:a16="http://schemas.microsoft.com/office/drawing/2014/main" id="{395EE2ED-4F14-20CC-AAA8-88628145E74C}"/>
              </a:ext>
            </a:extLst>
          </p:cNvPr>
          <p:cNvCxnSpPr>
            <a:cxnSpLocks/>
          </p:cNvCxnSpPr>
          <p:nvPr/>
        </p:nvCxnSpPr>
        <p:spPr>
          <a:xfrm>
            <a:off x="6115106" y="2715797"/>
            <a:ext cx="0" cy="3691403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8" name="Connecteur droit 1047">
            <a:extLst>
              <a:ext uri="{FF2B5EF4-FFF2-40B4-BE49-F238E27FC236}">
                <a16:creationId xmlns:a16="http://schemas.microsoft.com/office/drawing/2014/main" id="{ADA9617D-A59C-5DE3-F542-95A6E954E3E1}"/>
              </a:ext>
            </a:extLst>
          </p:cNvPr>
          <p:cNvCxnSpPr>
            <a:cxnSpLocks/>
          </p:cNvCxnSpPr>
          <p:nvPr/>
        </p:nvCxnSpPr>
        <p:spPr>
          <a:xfrm>
            <a:off x="8120385" y="2724456"/>
            <a:ext cx="0" cy="3691403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9" name="Connecteur droit 1048">
            <a:extLst>
              <a:ext uri="{FF2B5EF4-FFF2-40B4-BE49-F238E27FC236}">
                <a16:creationId xmlns:a16="http://schemas.microsoft.com/office/drawing/2014/main" id="{884672F2-9852-6E94-8B93-0D0C3D27C67C}"/>
              </a:ext>
            </a:extLst>
          </p:cNvPr>
          <p:cNvCxnSpPr>
            <a:cxnSpLocks/>
          </p:cNvCxnSpPr>
          <p:nvPr/>
        </p:nvCxnSpPr>
        <p:spPr>
          <a:xfrm>
            <a:off x="10105089" y="2698786"/>
            <a:ext cx="0" cy="3691403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1" name="ZoneTexte 1050">
            <a:extLst>
              <a:ext uri="{FF2B5EF4-FFF2-40B4-BE49-F238E27FC236}">
                <a16:creationId xmlns:a16="http://schemas.microsoft.com/office/drawing/2014/main" id="{E1396F23-6F5B-6AA1-5886-F3B855BBB5F6}"/>
              </a:ext>
            </a:extLst>
          </p:cNvPr>
          <p:cNvSpPr txBox="1"/>
          <p:nvPr/>
        </p:nvSpPr>
        <p:spPr>
          <a:xfrm>
            <a:off x="2135044" y="2981043"/>
            <a:ext cx="1842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Avenir Next LT Pro" panose="020B0504020202020204" pitchFamily="34" charset="0"/>
              </a:rPr>
              <a:t>Plateforme de courtes vidéos d’expertises en libre accès</a:t>
            </a:r>
          </a:p>
        </p:txBody>
      </p:sp>
      <p:cxnSp>
        <p:nvCxnSpPr>
          <p:cNvPr id="1052" name="Connecteur droit 1051">
            <a:extLst>
              <a:ext uri="{FF2B5EF4-FFF2-40B4-BE49-F238E27FC236}">
                <a16:creationId xmlns:a16="http://schemas.microsoft.com/office/drawing/2014/main" id="{4BA6AED6-73CE-CEF7-671D-24F85C65F7E1}"/>
              </a:ext>
            </a:extLst>
          </p:cNvPr>
          <p:cNvCxnSpPr>
            <a:cxnSpLocks/>
          </p:cNvCxnSpPr>
          <p:nvPr/>
        </p:nvCxnSpPr>
        <p:spPr>
          <a:xfrm flipH="1">
            <a:off x="2140366" y="5926142"/>
            <a:ext cx="9982135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3" name="ZoneTexte 1052">
            <a:extLst>
              <a:ext uri="{FF2B5EF4-FFF2-40B4-BE49-F238E27FC236}">
                <a16:creationId xmlns:a16="http://schemas.microsoft.com/office/drawing/2014/main" id="{A63A423B-E33C-1F10-B8DE-549780A14E0D}"/>
              </a:ext>
            </a:extLst>
          </p:cNvPr>
          <p:cNvSpPr txBox="1"/>
          <p:nvPr/>
        </p:nvSpPr>
        <p:spPr>
          <a:xfrm>
            <a:off x="30892" y="5412364"/>
            <a:ext cx="1903848" cy="307777"/>
          </a:xfrm>
          <a:prstGeom prst="rect">
            <a:avLst/>
          </a:prstGeom>
          <a:solidFill>
            <a:schemeClr val="lt1"/>
          </a:solidFill>
          <a:ln cap="rnd">
            <a:solidFill>
              <a:schemeClr val="dk1"/>
            </a:solidFill>
          </a:ln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>
                <a:solidFill>
                  <a:srgbClr val="14416F"/>
                </a:solidFill>
                <a:latin typeface="Calibri"/>
                <a:cs typeface="Calibri"/>
              </a:defRPr>
            </a:lvl1pPr>
          </a:lstStyle>
          <a:p>
            <a:r>
              <a:rPr lang="fr-FR">
                <a:latin typeface="Avenir Next LT Pro" panose="020B0504020202020204" pitchFamily="34" charset="0"/>
                <a:sym typeface="Calibri"/>
              </a:rPr>
              <a:t>Exemple de thèmes</a:t>
            </a:r>
            <a:endParaRPr lang="fr-FR">
              <a:latin typeface="Avenir Next LT Pro" panose="020B0504020202020204" pitchFamily="34" charset="0"/>
            </a:endParaRPr>
          </a:p>
        </p:txBody>
      </p:sp>
      <p:sp>
        <p:nvSpPr>
          <p:cNvPr id="1054" name="ZoneTexte 1053">
            <a:extLst>
              <a:ext uri="{FF2B5EF4-FFF2-40B4-BE49-F238E27FC236}">
                <a16:creationId xmlns:a16="http://schemas.microsoft.com/office/drawing/2014/main" id="{64B2EBE0-24E1-92CC-5BB1-4AE6DECA7089}"/>
              </a:ext>
            </a:extLst>
          </p:cNvPr>
          <p:cNvSpPr txBox="1"/>
          <p:nvPr/>
        </p:nvSpPr>
        <p:spPr>
          <a:xfrm>
            <a:off x="52801" y="6028928"/>
            <a:ext cx="1903848" cy="307777"/>
          </a:xfrm>
          <a:prstGeom prst="rect">
            <a:avLst/>
          </a:prstGeom>
          <a:solidFill>
            <a:schemeClr val="lt1"/>
          </a:solidFill>
          <a:ln cap="rnd">
            <a:solidFill>
              <a:schemeClr val="dk1"/>
            </a:solidFill>
          </a:ln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>
                <a:solidFill>
                  <a:srgbClr val="14416F"/>
                </a:solidFill>
                <a:latin typeface="Calibri"/>
                <a:cs typeface="Calibri"/>
              </a:defRPr>
            </a:lvl1pPr>
          </a:lstStyle>
          <a:p>
            <a:r>
              <a:rPr lang="fr-FR" dirty="0">
                <a:latin typeface="Avenir Next LT Pro" panose="020B0504020202020204" pitchFamily="34" charset="0"/>
                <a:sym typeface="Calibri"/>
              </a:rPr>
              <a:t>Durée et Participants</a:t>
            </a:r>
            <a:endParaRPr lang="fr-FR" dirty="0">
              <a:latin typeface="Avenir Next LT Pro" panose="020B0504020202020204" pitchFamily="34" charset="0"/>
            </a:endParaRPr>
          </a:p>
        </p:txBody>
      </p:sp>
      <p:sp>
        <p:nvSpPr>
          <p:cNvPr id="1055" name="ZoneTexte 1054">
            <a:extLst>
              <a:ext uri="{FF2B5EF4-FFF2-40B4-BE49-F238E27FC236}">
                <a16:creationId xmlns:a16="http://schemas.microsoft.com/office/drawing/2014/main" id="{0E07CC30-6F75-6B25-EA50-D77A4B85ADC1}"/>
              </a:ext>
            </a:extLst>
          </p:cNvPr>
          <p:cNvSpPr txBox="1"/>
          <p:nvPr/>
        </p:nvSpPr>
        <p:spPr>
          <a:xfrm>
            <a:off x="2211584" y="6020413"/>
            <a:ext cx="1704831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1200" dirty="0">
                <a:latin typeface="Avenir Next LT Pro"/>
              </a:rPr>
              <a:t>15 min / Illimités</a:t>
            </a:r>
          </a:p>
        </p:txBody>
      </p:sp>
      <p:sp>
        <p:nvSpPr>
          <p:cNvPr id="1056" name="ZoneTexte 1055">
            <a:extLst>
              <a:ext uri="{FF2B5EF4-FFF2-40B4-BE49-F238E27FC236}">
                <a16:creationId xmlns:a16="http://schemas.microsoft.com/office/drawing/2014/main" id="{D89B717D-800F-DCD0-1031-A9E8A716593D}"/>
              </a:ext>
            </a:extLst>
          </p:cNvPr>
          <p:cNvSpPr txBox="1"/>
          <p:nvPr/>
        </p:nvSpPr>
        <p:spPr>
          <a:xfrm>
            <a:off x="2001567" y="3800098"/>
            <a:ext cx="2120431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1200">
                <a:latin typeface="Avenir Next LT Pro"/>
              </a:rPr>
              <a:t>Sensibiliser à un sujet clé  </a:t>
            </a:r>
            <a:endParaRPr lang="fr-FR" sz="1200">
              <a:latin typeface="Avenir Next LT Pro" panose="020B0504020202020204" pitchFamily="34" charset="0"/>
            </a:endParaRPr>
          </a:p>
        </p:txBody>
      </p:sp>
      <p:sp>
        <p:nvSpPr>
          <p:cNvPr id="1057" name="ZoneTexte 1056">
            <a:extLst>
              <a:ext uri="{FF2B5EF4-FFF2-40B4-BE49-F238E27FC236}">
                <a16:creationId xmlns:a16="http://schemas.microsoft.com/office/drawing/2014/main" id="{036D3B1C-91BA-F90F-C40C-74E26252AFE5}"/>
              </a:ext>
            </a:extLst>
          </p:cNvPr>
          <p:cNvSpPr txBox="1"/>
          <p:nvPr/>
        </p:nvSpPr>
        <p:spPr>
          <a:xfrm>
            <a:off x="1903890" y="4042369"/>
            <a:ext cx="2313774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1200" spc="-50" dirty="0">
                <a:latin typeface="Avenir Next LT Pro"/>
              </a:rPr>
              <a:t>Obtenir un panorama complet</a:t>
            </a:r>
            <a:endParaRPr lang="fr-FR" sz="1200" spc="-50" dirty="0">
              <a:latin typeface="Avenir Next LT Pro" panose="020B0504020202020204" pitchFamily="34" charset="0"/>
            </a:endParaRPr>
          </a:p>
        </p:txBody>
      </p:sp>
      <p:sp>
        <p:nvSpPr>
          <p:cNvPr id="1058" name="ZoneTexte 1057">
            <a:extLst>
              <a:ext uri="{FF2B5EF4-FFF2-40B4-BE49-F238E27FC236}">
                <a16:creationId xmlns:a16="http://schemas.microsoft.com/office/drawing/2014/main" id="{C2EF3135-12CD-3F25-54B6-A3F31F9B94A2}"/>
              </a:ext>
            </a:extLst>
          </p:cNvPr>
          <p:cNvSpPr txBox="1"/>
          <p:nvPr/>
        </p:nvSpPr>
        <p:spPr>
          <a:xfrm>
            <a:off x="2000319" y="4281591"/>
            <a:ext cx="2120431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1200" dirty="0">
                <a:latin typeface="Avenir Next LT Pro"/>
              </a:rPr>
              <a:t>Découvrir des experts</a:t>
            </a:r>
            <a:endParaRPr lang="fr-FR" sz="1200" dirty="0">
              <a:latin typeface="Avenir Next LT Pro" panose="020B0504020202020204" pitchFamily="34" charset="0"/>
            </a:endParaRPr>
          </a:p>
        </p:txBody>
      </p:sp>
      <p:sp>
        <p:nvSpPr>
          <p:cNvPr id="1059" name="ZoneTexte 1058">
            <a:extLst>
              <a:ext uri="{FF2B5EF4-FFF2-40B4-BE49-F238E27FC236}">
                <a16:creationId xmlns:a16="http://schemas.microsoft.com/office/drawing/2014/main" id="{85268E6E-3CB4-B616-FA19-95772FED6EA3}"/>
              </a:ext>
            </a:extLst>
          </p:cNvPr>
          <p:cNvSpPr txBox="1"/>
          <p:nvPr/>
        </p:nvSpPr>
        <p:spPr>
          <a:xfrm>
            <a:off x="2011295" y="4660641"/>
            <a:ext cx="2120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Avenir Next LT Pro" panose="020B0504020202020204" pitchFamily="34" charset="0"/>
              </a:rPr>
              <a:t>Tous salariés intéressés par les sujets RH</a:t>
            </a:r>
          </a:p>
        </p:txBody>
      </p:sp>
      <p:sp>
        <p:nvSpPr>
          <p:cNvPr id="1060" name="ZoneTexte 1059">
            <a:extLst>
              <a:ext uri="{FF2B5EF4-FFF2-40B4-BE49-F238E27FC236}">
                <a16:creationId xmlns:a16="http://schemas.microsoft.com/office/drawing/2014/main" id="{14473DA6-E73D-66A4-DA01-F7CD90407B3B}"/>
              </a:ext>
            </a:extLst>
          </p:cNvPr>
          <p:cNvSpPr txBox="1"/>
          <p:nvPr/>
        </p:nvSpPr>
        <p:spPr>
          <a:xfrm>
            <a:off x="4117292" y="2879530"/>
            <a:ext cx="1980949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1200">
                <a:latin typeface="Avenir Next LT Pro"/>
              </a:rPr>
              <a:t>Formations pratiques et collaboratives pour développer des compétences spécifiques</a:t>
            </a:r>
            <a:endParaRPr lang="fr-FR" sz="1200">
              <a:latin typeface="Avenir Next LT Pro" panose="020B0504020202020204" pitchFamily="34" charset="0"/>
            </a:endParaRPr>
          </a:p>
        </p:txBody>
      </p:sp>
      <p:sp>
        <p:nvSpPr>
          <p:cNvPr id="1061" name="ZoneTexte 1060">
            <a:extLst>
              <a:ext uri="{FF2B5EF4-FFF2-40B4-BE49-F238E27FC236}">
                <a16:creationId xmlns:a16="http://schemas.microsoft.com/office/drawing/2014/main" id="{F01AA681-2CC0-AED8-2DEE-08642A635370}"/>
              </a:ext>
            </a:extLst>
          </p:cNvPr>
          <p:cNvSpPr txBox="1"/>
          <p:nvPr/>
        </p:nvSpPr>
        <p:spPr>
          <a:xfrm>
            <a:off x="4263065" y="6028928"/>
            <a:ext cx="17048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Avenir Next LT Pro" panose="020B0504020202020204" pitchFamily="34" charset="0"/>
              </a:rPr>
              <a:t>½ journée / 15</a:t>
            </a:r>
          </a:p>
        </p:txBody>
      </p:sp>
      <p:sp>
        <p:nvSpPr>
          <p:cNvPr id="1062" name="ZoneTexte 1061">
            <a:extLst>
              <a:ext uri="{FF2B5EF4-FFF2-40B4-BE49-F238E27FC236}">
                <a16:creationId xmlns:a16="http://schemas.microsoft.com/office/drawing/2014/main" id="{2B27D284-689D-E55E-ADAC-51D3B4242F89}"/>
              </a:ext>
            </a:extLst>
          </p:cNvPr>
          <p:cNvSpPr txBox="1"/>
          <p:nvPr/>
        </p:nvSpPr>
        <p:spPr>
          <a:xfrm>
            <a:off x="4014274" y="3808613"/>
            <a:ext cx="21592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Avenir Next LT Pro" panose="020B0504020202020204" pitchFamily="34" charset="0"/>
              </a:rPr>
              <a:t>Traiter un sujet opérationnel</a:t>
            </a:r>
          </a:p>
        </p:txBody>
      </p:sp>
      <p:sp>
        <p:nvSpPr>
          <p:cNvPr id="1064" name="ZoneTexte 1063">
            <a:extLst>
              <a:ext uri="{FF2B5EF4-FFF2-40B4-BE49-F238E27FC236}">
                <a16:creationId xmlns:a16="http://schemas.microsoft.com/office/drawing/2014/main" id="{BE7D318D-8045-265F-6647-523A92D24EE2}"/>
              </a:ext>
            </a:extLst>
          </p:cNvPr>
          <p:cNvSpPr txBox="1"/>
          <p:nvPr/>
        </p:nvSpPr>
        <p:spPr>
          <a:xfrm>
            <a:off x="4051800" y="4290106"/>
            <a:ext cx="2120431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1200">
                <a:latin typeface="Avenir Next LT Pro"/>
              </a:rPr>
              <a:t>Monter en compétence</a:t>
            </a:r>
            <a:endParaRPr lang="fr-FR"/>
          </a:p>
        </p:txBody>
      </p:sp>
      <p:sp>
        <p:nvSpPr>
          <p:cNvPr id="1065" name="ZoneTexte 1064">
            <a:extLst>
              <a:ext uri="{FF2B5EF4-FFF2-40B4-BE49-F238E27FC236}">
                <a16:creationId xmlns:a16="http://schemas.microsoft.com/office/drawing/2014/main" id="{E5EAB81F-1883-A8FA-5B2B-9B7EED9A34F6}"/>
              </a:ext>
            </a:extLst>
          </p:cNvPr>
          <p:cNvSpPr txBox="1"/>
          <p:nvPr/>
        </p:nvSpPr>
        <p:spPr>
          <a:xfrm>
            <a:off x="4077503" y="4660641"/>
            <a:ext cx="2120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Avenir Next LT Pro" panose="020B0504020202020204" pitchFamily="34" charset="0"/>
              </a:rPr>
              <a:t>Tous salariés d’un service RH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FAA48C1-7253-C5DA-A0E8-AA78F4024189}"/>
              </a:ext>
            </a:extLst>
          </p:cNvPr>
          <p:cNvSpPr txBox="1"/>
          <p:nvPr/>
        </p:nvSpPr>
        <p:spPr>
          <a:xfrm>
            <a:off x="6140632" y="2906253"/>
            <a:ext cx="1779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>
                <a:latin typeface="Avenir Next LT Pro" panose="020B0504020202020204" pitchFamily="34" charset="0"/>
              </a:rPr>
              <a:t>Partage &amp; échanges avec un Expert Master sur des sujets aux enjeux stratégiques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6DA5D85-5A43-7AA7-1320-ABD730968C6A}"/>
              </a:ext>
            </a:extLst>
          </p:cNvPr>
          <p:cNvSpPr txBox="1"/>
          <p:nvPr/>
        </p:nvSpPr>
        <p:spPr>
          <a:xfrm>
            <a:off x="8171887" y="2879530"/>
            <a:ext cx="1779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>
                <a:latin typeface="Avenir Next LT Pro" panose="020B0504020202020204" pitchFamily="34" charset="0"/>
              </a:rPr>
              <a:t>Exposé de top speakers sur un sujet d’actualité et rencontres entre Pairs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8C7B058-A368-D6D2-BB1B-383F85691E53}"/>
              </a:ext>
            </a:extLst>
          </p:cNvPr>
          <p:cNvSpPr txBox="1"/>
          <p:nvPr/>
        </p:nvSpPr>
        <p:spPr>
          <a:xfrm>
            <a:off x="2458521" y="2594268"/>
            <a:ext cx="1210955" cy="307777"/>
          </a:xfrm>
          <a:prstGeom prst="rect">
            <a:avLst/>
          </a:prstGeom>
          <a:solidFill>
            <a:schemeClr val="lt1"/>
          </a:solidFill>
          <a:ln cap="rnd">
            <a:solidFill>
              <a:schemeClr val="dk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>
                <a:solidFill>
                  <a:srgbClr val="14416F"/>
                </a:solidFill>
                <a:latin typeface="Avenir Next LT Pro" panose="020B0504020202020204" pitchFamily="34" charset="0"/>
                <a:cs typeface="Calibri"/>
                <a:sym typeface="Calibri"/>
              </a:rPr>
              <a:t>Informations</a:t>
            </a:r>
            <a:endParaRPr lang="fr-FR">
              <a:solidFill>
                <a:srgbClr val="14416F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6B06F82-F093-A11B-3E78-A277EAA0AD2D}"/>
              </a:ext>
            </a:extLst>
          </p:cNvPr>
          <p:cNvSpPr txBox="1"/>
          <p:nvPr/>
        </p:nvSpPr>
        <p:spPr>
          <a:xfrm>
            <a:off x="4390869" y="2604994"/>
            <a:ext cx="1444749" cy="307777"/>
          </a:xfrm>
          <a:prstGeom prst="rect">
            <a:avLst/>
          </a:prstGeom>
          <a:solidFill>
            <a:schemeClr val="lt1"/>
          </a:solidFill>
          <a:ln cap="rnd">
            <a:solidFill>
              <a:schemeClr val="dk1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fr-FR">
                <a:solidFill>
                  <a:srgbClr val="14416F"/>
                </a:solidFill>
                <a:latin typeface="Avenir Next LT Pro"/>
                <a:cs typeface="Calibri"/>
              </a:rPr>
              <a:t>Opérationnels</a:t>
            </a:r>
            <a:endParaRPr lang="fr-FR" err="1">
              <a:solidFill>
                <a:srgbClr val="14416F"/>
              </a:solidFill>
              <a:latin typeface="Avenir Next LT Pro" panose="020B0504020202020204" pitchFamily="34" charset="0"/>
              <a:cs typeface="Calibri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23F7C1F-6271-B22F-38E0-0DE2610AEC79}"/>
              </a:ext>
            </a:extLst>
          </p:cNvPr>
          <p:cNvSpPr txBox="1"/>
          <p:nvPr/>
        </p:nvSpPr>
        <p:spPr>
          <a:xfrm>
            <a:off x="6475957" y="2604994"/>
            <a:ext cx="1210955" cy="307777"/>
          </a:xfrm>
          <a:prstGeom prst="rect">
            <a:avLst/>
          </a:prstGeom>
          <a:solidFill>
            <a:schemeClr val="lt1"/>
          </a:solidFill>
          <a:ln cap="rnd">
            <a:solidFill>
              <a:schemeClr val="dk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>
                <a:solidFill>
                  <a:srgbClr val="14416F"/>
                </a:solidFill>
                <a:latin typeface="Avenir Next LT Pro" panose="020B0504020202020204" pitchFamily="34" charset="0"/>
                <a:cs typeface="Calibri"/>
                <a:sym typeface="Calibri"/>
              </a:rPr>
              <a:t>Stratégies</a:t>
            </a:r>
            <a:endParaRPr lang="fr-FR">
              <a:solidFill>
                <a:srgbClr val="14416F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CD681EA-C522-C232-65C0-CD089DAD0E9D}"/>
              </a:ext>
            </a:extLst>
          </p:cNvPr>
          <p:cNvSpPr txBox="1"/>
          <p:nvPr/>
        </p:nvSpPr>
        <p:spPr>
          <a:xfrm>
            <a:off x="8496247" y="2591473"/>
            <a:ext cx="1210955" cy="307777"/>
          </a:xfrm>
          <a:prstGeom prst="rect">
            <a:avLst/>
          </a:prstGeom>
          <a:solidFill>
            <a:schemeClr val="lt1"/>
          </a:solidFill>
          <a:ln cap="rnd">
            <a:solidFill>
              <a:schemeClr val="dk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>
                <a:solidFill>
                  <a:srgbClr val="14416F"/>
                </a:solidFill>
                <a:latin typeface="Avenir Next LT Pro" panose="020B0504020202020204" pitchFamily="34" charset="0"/>
                <a:cs typeface="Calibri"/>
                <a:sym typeface="Calibri"/>
              </a:rPr>
              <a:t>Actualités</a:t>
            </a:r>
            <a:endParaRPr lang="fr-FR">
              <a:solidFill>
                <a:srgbClr val="14416F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0C1E4DE-04BF-C8D3-E881-9343CFBCA012}"/>
              </a:ext>
            </a:extLst>
          </p:cNvPr>
          <p:cNvSpPr txBox="1"/>
          <p:nvPr/>
        </p:nvSpPr>
        <p:spPr>
          <a:xfrm>
            <a:off x="10451964" y="2568063"/>
            <a:ext cx="1210955" cy="307777"/>
          </a:xfrm>
          <a:prstGeom prst="rect">
            <a:avLst/>
          </a:prstGeom>
          <a:solidFill>
            <a:schemeClr val="lt1"/>
          </a:solidFill>
          <a:ln cap="rnd">
            <a:solidFill>
              <a:schemeClr val="dk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rgbClr val="14416F"/>
                </a:solidFill>
                <a:latin typeface="Avenir Next LT Pro" panose="020B0504020202020204" pitchFamily="34" charset="0"/>
                <a:cs typeface="Calibri"/>
                <a:sym typeface="Calibri"/>
              </a:rPr>
              <a:t>Education</a:t>
            </a:r>
            <a:endParaRPr lang="fr-FR" dirty="0">
              <a:solidFill>
                <a:srgbClr val="14416F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DF40309-F9FE-E076-8791-B00FDAFB5E42}"/>
              </a:ext>
            </a:extLst>
          </p:cNvPr>
          <p:cNvSpPr txBox="1"/>
          <p:nvPr/>
        </p:nvSpPr>
        <p:spPr>
          <a:xfrm>
            <a:off x="10105089" y="2875840"/>
            <a:ext cx="1779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>
                <a:latin typeface="Avenir Next LT Pro" panose="020B0504020202020204" pitchFamily="34" charset="0"/>
              </a:rPr>
              <a:t>Apprentissage d’un métier par un prisme pratique &amp; professionnel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5C3DDF8-444C-329D-5CE1-3CF69C91CBA4}"/>
              </a:ext>
            </a:extLst>
          </p:cNvPr>
          <p:cNvSpPr txBox="1"/>
          <p:nvPr/>
        </p:nvSpPr>
        <p:spPr>
          <a:xfrm>
            <a:off x="6169878" y="3793266"/>
            <a:ext cx="2120431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fr-FR" sz="1200">
              <a:latin typeface="Avenir Next LT Pro" panose="020B0504020202020204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8EE31D5A-E18C-ED12-D46B-E779DBA1EFC1}"/>
              </a:ext>
            </a:extLst>
          </p:cNvPr>
          <p:cNvSpPr txBox="1"/>
          <p:nvPr/>
        </p:nvSpPr>
        <p:spPr>
          <a:xfrm>
            <a:off x="6029921" y="3741696"/>
            <a:ext cx="2251278" cy="470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1200">
                <a:latin typeface="Avenir Next LT Pro"/>
              </a:rPr>
              <a:t>Obtenir  une vision stratégique</a:t>
            </a:r>
            <a:endParaRPr lang="fr-FR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B4A9D6DB-7122-B836-F277-65BA07BB43F5}"/>
              </a:ext>
            </a:extLst>
          </p:cNvPr>
          <p:cNvSpPr txBox="1"/>
          <p:nvPr/>
        </p:nvSpPr>
        <p:spPr>
          <a:xfrm>
            <a:off x="6032698" y="4654021"/>
            <a:ext cx="2109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Avenir Next LT Pro" panose="020B0504020202020204" pitchFamily="34" charset="0"/>
              </a:rPr>
              <a:t>Tous salariés d’un service RH 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91CC2D56-E2F5-BBAE-B334-5D3C2B39B189}"/>
              </a:ext>
            </a:extLst>
          </p:cNvPr>
          <p:cNvSpPr txBox="1"/>
          <p:nvPr/>
        </p:nvSpPr>
        <p:spPr>
          <a:xfrm>
            <a:off x="2008704" y="5317853"/>
            <a:ext cx="2120431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1200" dirty="0">
                <a:latin typeface="Avenir Next LT Pro"/>
              </a:rPr>
              <a:t>Index seniors</a:t>
            </a:r>
          </a:p>
          <a:p>
            <a:pPr algn="ctr"/>
            <a:r>
              <a:rPr lang="fr-FR" sz="1200" dirty="0">
                <a:latin typeface="Avenir Next LT Pro"/>
              </a:rPr>
              <a:t> Inbound </a:t>
            </a:r>
            <a:r>
              <a:rPr lang="fr-FR" sz="1200" dirty="0" err="1">
                <a:latin typeface="Avenir Next LT Pro"/>
              </a:rPr>
              <a:t>Recruiting</a:t>
            </a:r>
            <a:endParaRPr lang="fr-FR" sz="1200" dirty="0">
              <a:latin typeface="Avenir Next LT Pro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32987D92-8831-EB56-7789-2661EE54BC8F}"/>
              </a:ext>
            </a:extLst>
          </p:cNvPr>
          <p:cNvSpPr txBox="1"/>
          <p:nvPr/>
        </p:nvSpPr>
        <p:spPr>
          <a:xfrm>
            <a:off x="4187908" y="5137035"/>
            <a:ext cx="1919349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1200" dirty="0">
                <a:latin typeface="Avenir Next LT Pro"/>
              </a:rPr>
              <a:t>Mise en place du télétravail</a:t>
            </a:r>
          </a:p>
          <a:p>
            <a:pPr algn="ctr"/>
            <a:r>
              <a:rPr lang="fr-FR" sz="1200" dirty="0">
                <a:latin typeface="Avenir Next LT Pro"/>
              </a:rPr>
              <a:t>Recrutement : évaluation des candidats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D30792AE-0A2F-05DC-B4CC-DA1027BB9730}"/>
              </a:ext>
            </a:extLst>
          </p:cNvPr>
          <p:cNvSpPr txBox="1"/>
          <p:nvPr/>
        </p:nvSpPr>
        <p:spPr>
          <a:xfrm flipH="1">
            <a:off x="6096673" y="5041784"/>
            <a:ext cx="1996485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fr-FR" sz="1200">
              <a:latin typeface="Avenir Next LT Pro"/>
            </a:endParaRPr>
          </a:p>
          <a:p>
            <a:pPr algn="ctr"/>
            <a:r>
              <a:rPr lang="fr-FR" sz="1200">
                <a:latin typeface="Avenir Next LT Pro"/>
              </a:rPr>
              <a:t>Réforme de la formation professionnelle</a:t>
            </a:r>
          </a:p>
          <a:p>
            <a:pPr algn="ctr"/>
            <a:r>
              <a:rPr lang="fr-FR" sz="1200">
                <a:latin typeface="Avenir Next LT Pro"/>
              </a:rPr>
              <a:t>L'IA dans les pratiques RH</a:t>
            </a:r>
          </a:p>
          <a:p>
            <a:pPr algn="ctr"/>
            <a:endParaRPr lang="fr-FR" sz="1200">
              <a:latin typeface="Avenir Next LT Pro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E264EA20-D87A-BE7E-79A5-2EA34CCE4DE6}"/>
              </a:ext>
            </a:extLst>
          </p:cNvPr>
          <p:cNvSpPr txBox="1"/>
          <p:nvPr/>
        </p:nvSpPr>
        <p:spPr>
          <a:xfrm>
            <a:off x="8202839" y="5252490"/>
            <a:ext cx="187701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1200" dirty="0">
                <a:latin typeface="Avenir Next LT Pro"/>
              </a:rPr>
              <a:t>Réforme des retraites: quels impacts pour les RH ?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79163650-6FB8-6155-A531-33FE3BF0AE88}"/>
              </a:ext>
            </a:extLst>
          </p:cNvPr>
          <p:cNvSpPr txBox="1"/>
          <p:nvPr/>
        </p:nvSpPr>
        <p:spPr>
          <a:xfrm>
            <a:off x="10234840" y="5200535"/>
            <a:ext cx="1886636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1200" dirty="0">
                <a:latin typeface="Avenir Next LT Pro"/>
              </a:rPr>
              <a:t>Responsable des Ressources Humaines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78EF27BE-A3E0-E499-7012-AC1DA2C84584}"/>
              </a:ext>
            </a:extLst>
          </p:cNvPr>
          <p:cNvSpPr txBox="1"/>
          <p:nvPr/>
        </p:nvSpPr>
        <p:spPr>
          <a:xfrm>
            <a:off x="8203352" y="3759976"/>
            <a:ext cx="1829870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1200">
                <a:latin typeface="Avenir Next LT Pro"/>
              </a:rPr>
              <a:t>Créer une expérience unique: dialogue, information, débat autour d'un thème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35B8AADC-2487-9431-8886-19C197D30DF0}"/>
              </a:ext>
            </a:extLst>
          </p:cNvPr>
          <p:cNvSpPr txBox="1"/>
          <p:nvPr/>
        </p:nvSpPr>
        <p:spPr>
          <a:xfrm>
            <a:off x="8109752" y="4673148"/>
            <a:ext cx="2025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Avenir Next LT Pro" panose="020B0504020202020204" pitchFamily="34" charset="0"/>
              </a:rPr>
              <a:t>Tous salariés d’un service RH 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0422531C-996A-B74D-49A0-6483AA1DC427}"/>
              </a:ext>
            </a:extLst>
          </p:cNvPr>
          <p:cNvSpPr txBox="1"/>
          <p:nvPr/>
        </p:nvSpPr>
        <p:spPr>
          <a:xfrm>
            <a:off x="10083063" y="4664489"/>
            <a:ext cx="2120431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1200" dirty="0">
                <a:latin typeface="Avenir Next LT Pro"/>
              </a:rPr>
              <a:t>Salariés en reconversion ou en mobilité </a:t>
            </a:r>
            <a:endParaRPr lang="fr-FR" sz="1200" dirty="0">
              <a:latin typeface="Avenir Next LT Pro" panose="020B0504020202020204" pitchFamily="34" charset="0"/>
            </a:endParaRP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9ACEB135-FC4B-BBAA-DCE1-9C237F8E5447}"/>
              </a:ext>
            </a:extLst>
          </p:cNvPr>
          <p:cNvSpPr txBox="1"/>
          <p:nvPr/>
        </p:nvSpPr>
        <p:spPr>
          <a:xfrm>
            <a:off x="10161267" y="3792687"/>
            <a:ext cx="1906527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1200" dirty="0">
                <a:latin typeface="Avenir Next LT Pro"/>
              </a:rPr>
              <a:t>Acquérir les compétences nécessaires à l'exercice d'un métier 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E81ED4B8-64D6-6909-B382-96F154EDCE89}"/>
              </a:ext>
            </a:extLst>
          </p:cNvPr>
          <p:cNvSpPr txBox="1"/>
          <p:nvPr/>
        </p:nvSpPr>
        <p:spPr>
          <a:xfrm>
            <a:off x="6163015" y="6022337"/>
            <a:ext cx="1757747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1200" dirty="0">
                <a:latin typeface="Avenir Next LT Pro"/>
              </a:rPr>
              <a:t>2 heures / 30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8ED02009-2BF4-4FA6-0DA2-7D8BEF701F68}"/>
              </a:ext>
            </a:extLst>
          </p:cNvPr>
          <p:cNvSpPr txBox="1"/>
          <p:nvPr/>
        </p:nvSpPr>
        <p:spPr>
          <a:xfrm>
            <a:off x="8246008" y="6030996"/>
            <a:ext cx="1704831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1200" dirty="0">
                <a:latin typeface="Avenir Next LT Pro"/>
              </a:rPr>
              <a:t>1 jour </a:t>
            </a:r>
            <a:r>
              <a:rPr lang="fr-FR" sz="1200" dirty="0">
                <a:latin typeface="Avenir Next LT Pro" panose="020B0504020202020204" pitchFamily="34" charset="0"/>
              </a:rPr>
              <a:t>/ 40</a:t>
            </a:r>
            <a:endParaRPr lang="fr-FR" sz="1200" dirty="0">
              <a:latin typeface="Avenir Next LT Pro"/>
            </a:endParaRP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247B7316-0C99-9539-288C-874590546705}"/>
              </a:ext>
            </a:extLst>
          </p:cNvPr>
          <p:cNvSpPr txBox="1"/>
          <p:nvPr/>
        </p:nvSpPr>
        <p:spPr>
          <a:xfrm>
            <a:off x="10287628" y="6011753"/>
            <a:ext cx="1704831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1200" dirty="0">
                <a:latin typeface="Avenir Next LT Pro"/>
              </a:rPr>
              <a:t>1 an / 20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963C342B-E967-6597-D2E5-E35B314ADC57}"/>
              </a:ext>
            </a:extLst>
          </p:cNvPr>
          <p:cNvSpPr txBox="1"/>
          <p:nvPr/>
        </p:nvSpPr>
        <p:spPr>
          <a:xfrm>
            <a:off x="4014273" y="4045122"/>
            <a:ext cx="2159205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1200">
                <a:latin typeface="Avenir Next LT Pro"/>
              </a:rPr>
              <a:t>Echanger avec des pairs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9254F20-BEEE-B569-C04F-6278B4AD46CF}"/>
              </a:ext>
            </a:extLst>
          </p:cNvPr>
          <p:cNvSpPr txBox="1"/>
          <p:nvPr/>
        </p:nvSpPr>
        <p:spPr>
          <a:xfrm>
            <a:off x="5763491" y="4083627"/>
            <a:ext cx="274320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1200" dirty="0">
                <a:latin typeface="Avenir Next LT Pro"/>
              </a:rPr>
              <a:t>Echanger avec des pairs</a:t>
            </a:r>
          </a:p>
          <a:p>
            <a:pPr algn="ctr"/>
            <a:r>
              <a:rPr lang="fr-FR" sz="1200" spc="-50" dirty="0">
                <a:latin typeface="Avenir Next LT Pro"/>
              </a:rPr>
              <a:t>Maitriser une problématique</a:t>
            </a:r>
          </a:p>
        </p:txBody>
      </p:sp>
    </p:spTree>
    <p:extLst>
      <p:ext uri="{BB962C8B-B14F-4D97-AF65-F5344CB8AC3E}">
        <p14:creationId xmlns:p14="http://schemas.microsoft.com/office/powerpoint/2010/main" val="11318949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0490dfdb38_0_5"/>
          <p:cNvSpPr txBox="1">
            <a:spLocks noGrp="1"/>
          </p:cNvSpPr>
          <p:nvPr>
            <p:ph type="title"/>
          </p:nvPr>
        </p:nvSpPr>
        <p:spPr>
          <a:xfrm>
            <a:off x="938882" y="115419"/>
            <a:ext cx="6801900" cy="5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fr-FR">
                <a:latin typeface="Avenir Next LT Pro Demi" panose="020B0704020202020204" pitchFamily="34" charset="0"/>
              </a:rPr>
              <a:t>Les thèmes</a:t>
            </a:r>
            <a:endParaRPr>
              <a:latin typeface="Avenir Next LT Pro Demi" panose="020B0704020202020204" pitchFamily="34" charset="0"/>
            </a:endParaRPr>
          </a:p>
        </p:txBody>
      </p:sp>
      <p:sp>
        <p:nvSpPr>
          <p:cNvPr id="140" name="Google Shape;140;g20490dfdb38_0_5"/>
          <p:cNvSpPr/>
          <p:nvPr/>
        </p:nvSpPr>
        <p:spPr>
          <a:xfrm>
            <a:off x="2120410" y="3874749"/>
            <a:ext cx="1814636" cy="1659384"/>
          </a:xfrm>
          <a:prstGeom prst="roundRect">
            <a:avLst>
              <a:gd name="adj" fmla="val 16667"/>
            </a:avLst>
          </a:prstGeom>
          <a:solidFill>
            <a:srgbClr val="3F8D4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fr-FR" sz="1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/>
                <a:cs typeface="Calibri"/>
                <a:sym typeface="Calibri"/>
              </a:rPr>
              <a:t>RSE</a:t>
            </a:r>
            <a:endParaRPr lang="fr-FR" sz="1300" dirty="0">
              <a:solidFill>
                <a:schemeClr val="bg1"/>
              </a:solidFill>
              <a:latin typeface="Avenir Next LT Pro"/>
            </a:endParaRPr>
          </a:p>
        </p:txBody>
      </p:sp>
      <p:sp>
        <p:nvSpPr>
          <p:cNvPr id="143" name="Google Shape;143;g20490dfdb38_0_5"/>
          <p:cNvSpPr/>
          <p:nvPr/>
        </p:nvSpPr>
        <p:spPr>
          <a:xfrm>
            <a:off x="10133746" y="1848629"/>
            <a:ext cx="1813216" cy="1711511"/>
          </a:xfrm>
          <a:prstGeom prst="roundRect">
            <a:avLst>
              <a:gd name="adj" fmla="val 16667"/>
            </a:avLst>
          </a:prstGeom>
          <a:solidFill>
            <a:srgbClr val="AC0000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3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/>
                <a:cs typeface="Calibri"/>
                <a:sym typeface="Calibri"/>
              </a:rPr>
              <a:t>RH stratège</a:t>
            </a:r>
            <a:endParaRPr lang="fr-FR" sz="13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"/>
              <a:cs typeface="Calibri"/>
            </a:endParaRPr>
          </a:p>
        </p:txBody>
      </p:sp>
      <p:sp>
        <p:nvSpPr>
          <p:cNvPr id="145" name="Google Shape;145;g20490dfdb38_0_5"/>
          <p:cNvSpPr/>
          <p:nvPr/>
        </p:nvSpPr>
        <p:spPr>
          <a:xfrm>
            <a:off x="8177812" y="3883596"/>
            <a:ext cx="1813848" cy="1763006"/>
          </a:xfrm>
          <a:prstGeom prst="roundRect">
            <a:avLst>
              <a:gd name="adj" fmla="val 16667"/>
            </a:avLst>
          </a:prstGeom>
          <a:solidFill>
            <a:srgbClr val="281971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fr-FR" sz="13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/>
                <a:cs typeface="Calibri"/>
              </a:rPr>
              <a:t>Organisation du travail &amp; QVCT</a:t>
            </a:r>
            <a:endParaRPr lang="fr-FR" sz="1300" dirty="0">
              <a:solidFill>
                <a:schemeClr val="lt1"/>
              </a:solidFill>
              <a:latin typeface="Avenir Next LT Pro"/>
            </a:endParaRPr>
          </a:p>
        </p:txBody>
      </p:sp>
      <p:sp>
        <p:nvSpPr>
          <p:cNvPr id="147" name="Google Shape;147;g20490dfdb38_0_5"/>
          <p:cNvSpPr/>
          <p:nvPr/>
        </p:nvSpPr>
        <p:spPr>
          <a:xfrm>
            <a:off x="6182591" y="3874749"/>
            <a:ext cx="1808476" cy="1762375"/>
          </a:xfrm>
          <a:prstGeom prst="roundRect">
            <a:avLst>
              <a:gd name="adj" fmla="val 16667"/>
            </a:avLst>
          </a:prstGeom>
          <a:solidFill>
            <a:srgbClr val="1C4587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fr-FR" sz="13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/>
                <a:ea typeface="Calibri"/>
                <a:cs typeface="Calibri"/>
                <a:sym typeface="Calibri"/>
              </a:rPr>
              <a:t>Droit du travail </a:t>
            </a:r>
            <a:endParaRPr lang="fr-FR" sz="1300" b="1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"/>
              <a:cs typeface="Calibri"/>
            </a:endParaRPr>
          </a:p>
        </p:txBody>
      </p:sp>
      <p:sp>
        <p:nvSpPr>
          <p:cNvPr id="149" name="Google Shape;149;g20490dfdb38_0_5"/>
          <p:cNvSpPr/>
          <p:nvPr/>
        </p:nvSpPr>
        <p:spPr>
          <a:xfrm>
            <a:off x="86668" y="3843434"/>
            <a:ext cx="1865342" cy="1756689"/>
          </a:xfrm>
          <a:prstGeom prst="roundRect">
            <a:avLst>
              <a:gd name="adj" fmla="val 16667"/>
            </a:avLst>
          </a:prstGeom>
          <a:solidFill>
            <a:srgbClr val="06BA46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45700" rIns="0" bIns="45700" anchor="ctr" anchorCtr="0">
            <a:noAutofit/>
          </a:bodyPr>
          <a:lstStyle/>
          <a:p>
            <a:pPr algn="ctr"/>
            <a:r>
              <a:rPr lang="fr-FR" sz="13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/>
                <a:cs typeface="Calibri"/>
              </a:rPr>
              <a:t>Développement des compétences</a:t>
            </a:r>
            <a:endParaRPr lang="fr-FR" sz="1300" dirty="0">
              <a:solidFill>
                <a:schemeClr val="lt1"/>
              </a:solidFill>
              <a:latin typeface="Avenir Next LT Pro"/>
            </a:endParaRPr>
          </a:p>
        </p:txBody>
      </p:sp>
      <p:sp>
        <p:nvSpPr>
          <p:cNvPr id="2" name="Google Shape;141;g20490dfdb38_0_5">
            <a:extLst>
              <a:ext uri="{FF2B5EF4-FFF2-40B4-BE49-F238E27FC236}">
                <a16:creationId xmlns:a16="http://schemas.microsoft.com/office/drawing/2014/main" id="{47150806-8B76-6450-34C9-127BA043E488}"/>
              </a:ext>
            </a:extLst>
          </p:cNvPr>
          <p:cNvSpPr/>
          <p:nvPr/>
        </p:nvSpPr>
        <p:spPr>
          <a:xfrm>
            <a:off x="10171872" y="3891953"/>
            <a:ext cx="1818902" cy="1715461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fr-FR" sz="1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/>
                <a:ea typeface="Calibri"/>
                <a:cs typeface="Calibri"/>
              </a:rPr>
              <a:t>Pilotage &amp; indicateurs RH</a:t>
            </a:r>
          </a:p>
        </p:txBody>
      </p:sp>
      <p:sp>
        <p:nvSpPr>
          <p:cNvPr id="3" name="Google Shape;143;g20490dfdb38_0_5">
            <a:extLst>
              <a:ext uri="{FF2B5EF4-FFF2-40B4-BE49-F238E27FC236}">
                <a16:creationId xmlns:a16="http://schemas.microsoft.com/office/drawing/2014/main" id="{C48AE097-29A1-E027-E1E8-86746F13B65F}"/>
              </a:ext>
            </a:extLst>
          </p:cNvPr>
          <p:cNvSpPr/>
          <p:nvPr/>
        </p:nvSpPr>
        <p:spPr>
          <a:xfrm>
            <a:off x="4079936" y="1771822"/>
            <a:ext cx="1814162" cy="1756373"/>
          </a:xfrm>
          <a:prstGeom prst="roundRect">
            <a:avLst>
              <a:gd name="adj" fmla="val 16667"/>
            </a:avLst>
          </a:prstGeom>
          <a:solidFill>
            <a:srgbClr val="F7B103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45700" rIns="0" bIns="45700" anchor="ctr" anchorCtr="0">
            <a:noAutofit/>
          </a:bodyPr>
          <a:lstStyle/>
          <a:p>
            <a:pPr algn="ctr"/>
            <a:r>
              <a:rPr lang="fr-FR" sz="13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/>
                <a:cs typeface="Calibri"/>
              </a:rPr>
              <a:t>Parcours collaborateurs</a:t>
            </a:r>
            <a:endParaRPr lang="fr-FR" sz="1300">
              <a:solidFill>
                <a:schemeClr val="bg1"/>
              </a:solidFill>
              <a:latin typeface="Avenir Next LT Pro"/>
            </a:endParaRPr>
          </a:p>
        </p:txBody>
      </p:sp>
      <p:sp>
        <p:nvSpPr>
          <p:cNvPr id="4" name="Google Shape;139;g20490dfdb38_0_5">
            <a:extLst>
              <a:ext uri="{FF2B5EF4-FFF2-40B4-BE49-F238E27FC236}">
                <a16:creationId xmlns:a16="http://schemas.microsoft.com/office/drawing/2014/main" id="{A6FED842-441F-2285-6E8F-F5F968793101}"/>
              </a:ext>
            </a:extLst>
          </p:cNvPr>
          <p:cNvSpPr txBox="1"/>
          <p:nvPr/>
        </p:nvSpPr>
        <p:spPr>
          <a:xfrm>
            <a:off x="881143" y="897731"/>
            <a:ext cx="10429714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fr-FR" sz="1800" b="1" dirty="0">
                <a:solidFill>
                  <a:schemeClr val="dk1"/>
                </a:solidFill>
                <a:latin typeface="Avenir Next LT Pro Demi" panose="020B0704020202020204" pitchFamily="34" charset="0"/>
                <a:cs typeface="Calibri"/>
              </a:rPr>
              <a:t>L'expérience collaborateurs, la stratégie RH &amp; la réglementation au cœur de tous nos formats et de toutes nos thématiques</a:t>
            </a:r>
            <a:endParaRPr lang="fr-FR" sz="1800" b="1" dirty="0">
              <a:solidFill>
                <a:schemeClr val="dk1"/>
              </a:solidFill>
              <a:latin typeface="Avenir Next LT Pro Demi" panose="020B0704020202020204" pitchFamily="34" charset="0"/>
            </a:endParaRPr>
          </a:p>
        </p:txBody>
      </p:sp>
      <p:sp>
        <p:nvSpPr>
          <p:cNvPr id="5" name="Google Shape;143;g20490dfdb38_0_5">
            <a:extLst>
              <a:ext uri="{FF2B5EF4-FFF2-40B4-BE49-F238E27FC236}">
                <a16:creationId xmlns:a16="http://schemas.microsoft.com/office/drawing/2014/main" id="{852531A0-6424-B7B0-6D30-003C64C2EA92}"/>
              </a:ext>
            </a:extLst>
          </p:cNvPr>
          <p:cNvSpPr/>
          <p:nvPr/>
        </p:nvSpPr>
        <p:spPr>
          <a:xfrm>
            <a:off x="6096000" y="1816525"/>
            <a:ext cx="1866607" cy="1711670"/>
          </a:xfrm>
          <a:prstGeom prst="roundRect">
            <a:avLst>
              <a:gd name="adj" fmla="val 16667"/>
            </a:avLst>
          </a:prstGeom>
          <a:solidFill>
            <a:srgbClr val="DA5114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fr-FR" sz="13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/>
                <a:cs typeface="Calibri"/>
                <a:sym typeface="Calibri"/>
              </a:rPr>
              <a:t>Rémunérations  et Paie</a:t>
            </a:r>
            <a:endParaRPr lang="fr-FR" sz="13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"/>
              <a:cs typeface="Calibri"/>
            </a:endParaRPr>
          </a:p>
        </p:txBody>
      </p:sp>
      <p:sp>
        <p:nvSpPr>
          <p:cNvPr id="6" name="Google Shape;147;g20490dfdb38_0_5">
            <a:extLst>
              <a:ext uri="{FF2B5EF4-FFF2-40B4-BE49-F238E27FC236}">
                <a16:creationId xmlns:a16="http://schemas.microsoft.com/office/drawing/2014/main" id="{14DACB59-6FCF-2608-1462-9428E30E625B}"/>
              </a:ext>
            </a:extLst>
          </p:cNvPr>
          <p:cNvSpPr/>
          <p:nvPr/>
        </p:nvSpPr>
        <p:spPr>
          <a:xfrm>
            <a:off x="8129973" y="1814721"/>
            <a:ext cx="1865342" cy="1756689"/>
          </a:xfrm>
          <a:prstGeom prst="roundRect">
            <a:avLst>
              <a:gd name="adj" fmla="val 16667"/>
            </a:avLst>
          </a:prstGeom>
          <a:solidFill>
            <a:srgbClr val="EE0000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fr-FR" sz="1300" b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/>
                <a:cs typeface="Calibri"/>
              </a:rPr>
              <a:t>Dialogue Social</a:t>
            </a:r>
          </a:p>
        </p:txBody>
      </p:sp>
      <p:sp>
        <p:nvSpPr>
          <p:cNvPr id="7" name="Google Shape;143;g20490dfdb38_0_5">
            <a:extLst>
              <a:ext uri="{FF2B5EF4-FFF2-40B4-BE49-F238E27FC236}">
                <a16:creationId xmlns:a16="http://schemas.microsoft.com/office/drawing/2014/main" id="{ECF6C58C-759F-F6D1-31AE-1D69FB839C4F}"/>
              </a:ext>
            </a:extLst>
          </p:cNvPr>
          <p:cNvSpPr/>
          <p:nvPr/>
        </p:nvSpPr>
        <p:spPr>
          <a:xfrm>
            <a:off x="2096558" y="1775367"/>
            <a:ext cx="1862340" cy="1706773"/>
          </a:xfrm>
          <a:prstGeom prst="roundRect">
            <a:avLst>
              <a:gd name="adj" fmla="val 16667"/>
            </a:avLst>
          </a:prstGeom>
          <a:solidFill>
            <a:srgbClr val="FFE311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fr-FR" sz="13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/>
                <a:cs typeface="Calibri"/>
              </a:rPr>
              <a:t>Recrutement</a:t>
            </a:r>
          </a:p>
        </p:txBody>
      </p:sp>
      <p:sp>
        <p:nvSpPr>
          <p:cNvPr id="8" name="Google Shape;140;g20490dfdb38_0_5">
            <a:extLst>
              <a:ext uri="{FF2B5EF4-FFF2-40B4-BE49-F238E27FC236}">
                <a16:creationId xmlns:a16="http://schemas.microsoft.com/office/drawing/2014/main" id="{8A448ADE-7B79-CD02-874E-CC5D57AD2188}"/>
              </a:ext>
            </a:extLst>
          </p:cNvPr>
          <p:cNvSpPr/>
          <p:nvPr/>
        </p:nvSpPr>
        <p:spPr>
          <a:xfrm>
            <a:off x="4124669" y="3859091"/>
            <a:ext cx="1868298" cy="1725374"/>
          </a:xfrm>
          <a:prstGeom prst="roundRect">
            <a:avLst>
              <a:gd name="adj" fmla="val 16667"/>
            </a:avLst>
          </a:prstGeom>
          <a:solidFill>
            <a:srgbClr val="4682B4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fr-FR" sz="1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/>
                <a:cs typeface="Calibri"/>
              </a:rPr>
              <a:t>Marque employeur et communication interne</a:t>
            </a:r>
          </a:p>
        </p:txBody>
      </p:sp>
      <p:sp>
        <p:nvSpPr>
          <p:cNvPr id="9" name="Google Shape;140;g20490dfdb38_0_5">
            <a:extLst>
              <a:ext uri="{FF2B5EF4-FFF2-40B4-BE49-F238E27FC236}">
                <a16:creationId xmlns:a16="http://schemas.microsoft.com/office/drawing/2014/main" id="{08D27B3C-4C26-1CA1-DB37-178A158D0245}"/>
              </a:ext>
            </a:extLst>
          </p:cNvPr>
          <p:cNvSpPr/>
          <p:nvPr/>
        </p:nvSpPr>
        <p:spPr>
          <a:xfrm>
            <a:off x="86668" y="1771822"/>
            <a:ext cx="1868298" cy="167158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cap="flat" cmpd="sng">
            <a:solidFill>
              <a:srgbClr val="4472C4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fr-FR" sz="1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/>
                <a:cs typeface="Calibri"/>
              </a:rPr>
              <a:t>Tendances et Prospectives RH</a:t>
            </a:r>
            <a:endParaRPr lang="fr-FR" sz="1300" dirty="0">
              <a:solidFill>
                <a:srgbClr val="FF0000"/>
              </a:solidFill>
              <a:latin typeface="Avenir Next LT Pr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964FFB6D-50C2-66A7-1580-2FF7C466C637}"/>
              </a:ext>
            </a:extLst>
          </p:cNvPr>
          <p:cNvCxnSpPr>
            <a:cxnSpLocks/>
          </p:cNvCxnSpPr>
          <p:nvPr/>
        </p:nvCxnSpPr>
        <p:spPr>
          <a:xfrm>
            <a:off x="8046997" y="1008959"/>
            <a:ext cx="0" cy="5106997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7E519AE5-91F7-E3F3-09F4-CDE55D38B2D7}"/>
              </a:ext>
            </a:extLst>
          </p:cNvPr>
          <p:cNvCxnSpPr>
            <a:cxnSpLocks/>
          </p:cNvCxnSpPr>
          <p:nvPr/>
        </p:nvCxnSpPr>
        <p:spPr>
          <a:xfrm>
            <a:off x="4164931" y="973763"/>
            <a:ext cx="0" cy="5106997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C36E7C11-D853-6B71-460E-E3757ECD49DB}"/>
              </a:ext>
            </a:extLst>
          </p:cNvPr>
          <p:cNvCxnSpPr>
            <a:cxnSpLocks/>
          </p:cNvCxnSpPr>
          <p:nvPr/>
        </p:nvCxnSpPr>
        <p:spPr>
          <a:xfrm>
            <a:off x="308582" y="973763"/>
            <a:ext cx="0" cy="5106997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28EEF9A4-A4CC-DC27-DC59-9286EA213CA7}"/>
              </a:ext>
            </a:extLst>
          </p:cNvPr>
          <p:cNvCxnSpPr>
            <a:cxnSpLocks/>
          </p:cNvCxnSpPr>
          <p:nvPr/>
        </p:nvCxnSpPr>
        <p:spPr>
          <a:xfrm flipH="1">
            <a:off x="308582" y="2346306"/>
            <a:ext cx="11615194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13C4E8D7-EE7A-95DD-378B-C0FBB8ADC23A}"/>
              </a:ext>
            </a:extLst>
          </p:cNvPr>
          <p:cNvCxnSpPr>
            <a:cxnSpLocks/>
          </p:cNvCxnSpPr>
          <p:nvPr/>
        </p:nvCxnSpPr>
        <p:spPr>
          <a:xfrm flipH="1">
            <a:off x="308582" y="3589890"/>
            <a:ext cx="11615194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52053090-2779-AE90-F66E-13369E2C889E}"/>
              </a:ext>
            </a:extLst>
          </p:cNvPr>
          <p:cNvCxnSpPr>
            <a:cxnSpLocks/>
          </p:cNvCxnSpPr>
          <p:nvPr/>
        </p:nvCxnSpPr>
        <p:spPr>
          <a:xfrm flipH="1">
            <a:off x="308582" y="4824330"/>
            <a:ext cx="11615194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ABC1244E-241A-C2D7-DE10-152734727ADE}"/>
              </a:ext>
            </a:extLst>
          </p:cNvPr>
          <p:cNvCxnSpPr>
            <a:cxnSpLocks/>
          </p:cNvCxnSpPr>
          <p:nvPr/>
        </p:nvCxnSpPr>
        <p:spPr>
          <a:xfrm flipH="1">
            <a:off x="308582" y="1114914"/>
            <a:ext cx="11615194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Google Shape;138;g20490dfdb38_0_5"/>
          <p:cNvSpPr txBox="1">
            <a:spLocks noGrp="1"/>
          </p:cNvSpPr>
          <p:nvPr>
            <p:ph type="title"/>
          </p:nvPr>
        </p:nvSpPr>
        <p:spPr>
          <a:xfrm>
            <a:off x="893162" y="124032"/>
            <a:ext cx="6801900" cy="5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fr-FR" dirty="0">
                <a:latin typeface="Avenir Next LT Pro Demi" panose="020B0704020202020204" pitchFamily="34" charset="0"/>
              </a:rPr>
              <a:t>Exemples de sujets</a:t>
            </a:r>
            <a:endParaRPr dirty="0">
              <a:latin typeface="Avenir Next LT Pro Demi" panose="020B0704020202020204" pitchFamily="34" charset="0"/>
            </a:endParaRPr>
          </a:p>
        </p:txBody>
      </p:sp>
      <p:sp>
        <p:nvSpPr>
          <p:cNvPr id="140" name="Google Shape;140;g20490dfdb38_0_5"/>
          <p:cNvSpPr/>
          <p:nvPr/>
        </p:nvSpPr>
        <p:spPr>
          <a:xfrm>
            <a:off x="4137499" y="4655548"/>
            <a:ext cx="1709075" cy="292538"/>
          </a:xfrm>
          <a:prstGeom prst="roundRect">
            <a:avLst>
              <a:gd name="adj" fmla="val 16667"/>
            </a:avLst>
          </a:prstGeom>
          <a:solidFill>
            <a:srgbClr val="3F8D4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fr-FR" sz="900" b="1" dirty="0">
                <a:solidFill>
                  <a:schemeClr val="bg1"/>
                </a:solidFill>
                <a:latin typeface="Avenir Next LT Pro"/>
                <a:cs typeface="Calibri"/>
                <a:sym typeface="Calibri"/>
              </a:rPr>
              <a:t>RSE</a:t>
            </a:r>
            <a:endParaRPr lang="fr-FR" sz="900" dirty="0">
              <a:solidFill>
                <a:schemeClr val="bg1"/>
              </a:solidFill>
              <a:latin typeface="Avenir Next LT Pro"/>
            </a:endParaRPr>
          </a:p>
        </p:txBody>
      </p:sp>
      <p:sp>
        <p:nvSpPr>
          <p:cNvPr id="143" name="Google Shape;143;g20490dfdb38_0_5"/>
          <p:cNvSpPr/>
          <p:nvPr/>
        </p:nvSpPr>
        <p:spPr>
          <a:xfrm>
            <a:off x="4137498" y="2211340"/>
            <a:ext cx="1699729" cy="294722"/>
          </a:xfrm>
          <a:prstGeom prst="roundRect">
            <a:avLst>
              <a:gd name="adj" fmla="val 16667"/>
            </a:avLst>
          </a:prstGeom>
          <a:solidFill>
            <a:srgbClr val="AC0000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900" b="1">
                <a:solidFill>
                  <a:schemeClr val="bg1"/>
                </a:solidFill>
                <a:latin typeface="Avenir Next LT Pro"/>
                <a:cs typeface="Calibri"/>
                <a:sym typeface="Calibri"/>
              </a:rPr>
              <a:t>RH stratège</a:t>
            </a:r>
            <a:endParaRPr lang="fr-FR" sz="900" b="1">
              <a:solidFill>
                <a:schemeClr val="bg1"/>
              </a:solidFill>
              <a:latin typeface="Avenir Next LT Pro"/>
              <a:cs typeface="Calibri"/>
            </a:endParaRPr>
          </a:p>
        </p:txBody>
      </p:sp>
      <p:sp>
        <p:nvSpPr>
          <p:cNvPr id="145" name="Google Shape;145;g20490dfdb38_0_5"/>
          <p:cNvSpPr/>
          <p:nvPr/>
        </p:nvSpPr>
        <p:spPr>
          <a:xfrm>
            <a:off x="8037947" y="3450390"/>
            <a:ext cx="1639723" cy="292538"/>
          </a:xfrm>
          <a:prstGeom prst="roundRect">
            <a:avLst>
              <a:gd name="adj" fmla="val 16667"/>
            </a:avLst>
          </a:prstGeom>
          <a:solidFill>
            <a:srgbClr val="281971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fr-FR" sz="900" b="1" dirty="0">
                <a:solidFill>
                  <a:schemeClr val="lt1"/>
                </a:solidFill>
                <a:latin typeface="Avenir Next LT Pro"/>
                <a:cs typeface="Calibri"/>
              </a:rPr>
              <a:t>Organisation du travail &amp; QVCT</a:t>
            </a:r>
            <a:endParaRPr lang="fr-FR" sz="900" dirty="0">
              <a:solidFill>
                <a:schemeClr val="lt1"/>
              </a:solidFill>
              <a:latin typeface="Avenir Next LT Pro"/>
            </a:endParaRPr>
          </a:p>
        </p:txBody>
      </p:sp>
      <p:sp>
        <p:nvSpPr>
          <p:cNvPr id="147" name="Google Shape;147;g20490dfdb38_0_5"/>
          <p:cNvSpPr/>
          <p:nvPr/>
        </p:nvSpPr>
        <p:spPr>
          <a:xfrm>
            <a:off x="8017363" y="2211077"/>
            <a:ext cx="1663967" cy="294722"/>
          </a:xfrm>
          <a:prstGeom prst="roundRect">
            <a:avLst>
              <a:gd name="adj" fmla="val 16667"/>
            </a:avLst>
          </a:prstGeom>
          <a:solidFill>
            <a:srgbClr val="1C4587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fr-FR" sz="900" b="1">
                <a:solidFill>
                  <a:schemeClr val="lt1"/>
                </a:solidFill>
                <a:latin typeface="Avenir Next LT Pro"/>
                <a:ea typeface="Calibri"/>
                <a:cs typeface="Calibri"/>
                <a:sym typeface="Calibri"/>
              </a:rPr>
              <a:t>Droit du travail </a:t>
            </a:r>
            <a:endParaRPr lang="fr-FR" sz="900" b="1">
              <a:solidFill>
                <a:schemeClr val="lt1"/>
              </a:solidFill>
              <a:latin typeface="Avenir Next LT Pro"/>
              <a:cs typeface="Calibri"/>
            </a:endParaRPr>
          </a:p>
        </p:txBody>
      </p:sp>
      <p:sp>
        <p:nvSpPr>
          <p:cNvPr id="149" name="Google Shape;149;g20490dfdb38_0_5"/>
          <p:cNvSpPr/>
          <p:nvPr/>
        </p:nvSpPr>
        <p:spPr>
          <a:xfrm>
            <a:off x="4137619" y="3450390"/>
            <a:ext cx="1699588" cy="292538"/>
          </a:xfrm>
          <a:prstGeom prst="roundRect">
            <a:avLst>
              <a:gd name="adj" fmla="val 16667"/>
            </a:avLst>
          </a:prstGeom>
          <a:solidFill>
            <a:srgbClr val="06BA46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45700" rIns="0" bIns="45700" anchor="ctr" anchorCtr="0">
            <a:noAutofit/>
          </a:bodyPr>
          <a:lstStyle/>
          <a:p>
            <a:pPr algn="ctr"/>
            <a:r>
              <a:rPr lang="fr-FR" sz="900" b="1" dirty="0">
                <a:solidFill>
                  <a:schemeClr val="lt1"/>
                </a:solidFill>
                <a:latin typeface="Avenir Next LT Pro"/>
                <a:cs typeface="Calibri"/>
              </a:rPr>
              <a:t>Développement des compétences</a:t>
            </a:r>
            <a:endParaRPr lang="fr-FR" sz="900" dirty="0">
              <a:solidFill>
                <a:schemeClr val="lt1"/>
              </a:solidFill>
              <a:latin typeface="Avenir Next LT Pro"/>
            </a:endParaRPr>
          </a:p>
        </p:txBody>
      </p:sp>
      <p:sp>
        <p:nvSpPr>
          <p:cNvPr id="2" name="Google Shape;141;g20490dfdb38_0_5">
            <a:extLst>
              <a:ext uri="{FF2B5EF4-FFF2-40B4-BE49-F238E27FC236}">
                <a16:creationId xmlns:a16="http://schemas.microsoft.com/office/drawing/2014/main" id="{47150806-8B76-6450-34C9-127BA043E488}"/>
              </a:ext>
            </a:extLst>
          </p:cNvPr>
          <p:cNvSpPr/>
          <p:nvPr/>
        </p:nvSpPr>
        <p:spPr>
          <a:xfrm>
            <a:off x="8027346" y="4653364"/>
            <a:ext cx="1637117" cy="294722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fr-FR" sz="900" b="1">
                <a:solidFill>
                  <a:schemeClr val="bg1"/>
                </a:solidFill>
                <a:latin typeface="Avenir Next LT Pro"/>
                <a:ea typeface="Calibri"/>
                <a:cs typeface="Calibri"/>
              </a:rPr>
              <a:t>Pilotage &amp; indicateurs RH</a:t>
            </a:r>
          </a:p>
        </p:txBody>
      </p:sp>
      <p:sp>
        <p:nvSpPr>
          <p:cNvPr id="3" name="Google Shape;143;g20490dfdb38_0_5">
            <a:extLst>
              <a:ext uri="{FF2B5EF4-FFF2-40B4-BE49-F238E27FC236}">
                <a16:creationId xmlns:a16="http://schemas.microsoft.com/office/drawing/2014/main" id="{C48AE097-29A1-E027-E1E8-86746F13B65F}"/>
              </a:ext>
            </a:extLst>
          </p:cNvPr>
          <p:cNvSpPr/>
          <p:nvPr/>
        </p:nvSpPr>
        <p:spPr>
          <a:xfrm>
            <a:off x="308579" y="3433726"/>
            <a:ext cx="1639725" cy="294722"/>
          </a:xfrm>
          <a:prstGeom prst="roundRect">
            <a:avLst>
              <a:gd name="adj" fmla="val 16667"/>
            </a:avLst>
          </a:prstGeom>
          <a:solidFill>
            <a:srgbClr val="F7B103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45700" rIns="0" bIns="45700" anchor="ctr" anchorCtr="0">
            <a:noAutofit/>
          </a:bodyPr>
          <a:lstStyle/>
          <a:p>
            <a:pPr algn="ctr"/>
            <a:r>
              <a:rPr lang="fr-FR" sz="900" b="1" dirty="0">
                <a:solidFill>
                  <a:schemeClr val="bg1"/>
                </a:solidFill>
                <a:latin typeface="Avenir Next LT Pro"/>
                <a:cs typeface="Calibri"/>
              </a:rPr>
              <a:t>Parcours collaborateurs</a:t>
            </a:r>
            <a:endParaRPr lang="fr-FR" sz="900" dirty="0">
              <a:solidFill>
                <a:schemeClr val="bg1"/>
              </a:solidFill>
              <a:latin typeface="Avenir Next LT Pro"/>
            </a:endParaRPr>
          </a:p>
        </p:txBody>
      </p:sp>
      <p:sp>
        <p:nvSpPr>
          <p:cNvPr id="5" name="Google Shape;143;g20490dfdb38_0_5">
            <a:extLst>
              <a:ext uri="{FF2B5EF4-FFF2-40B4-BE49-F238E27FC236}">
                <a16:creationId xmlns:a16="http://schemas.microsoft.com/office/drawing/2014/main" id="{852531A0-6424-B7B0-6D30-003C64C2EA92}"/>
              </a:ext>
            </a:extLst>
          </p:cNvPr>
          <p:cNvSpPr/>
          <p:nvPr/>
        </p:nvSpPr>
        <p:spPr>
          <a:xfrm>
            <a:off x="308580" y="4665166"/>
            <a:ext cx="1639722" cy="294722"/>
          </a:xfrm>
          <a:prstGeom prst="roundRect">
            <a:avLst>
              <a:gd name="adj" fmla="val 16667"/>
            </a:avLst>
          </a:prstGeom>
          <a:solidFill>
            <a:srgbClr val="DA5114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fr-FR" sz="900" b="1" dirty="0">
                <a:solidFill>
                  <a:schemeClr val="bg1"/>
                </a:solidFill>
                <a:latin typeface="Avenir Next LT Pro"/>
                <a:cs typeface="Calibri"/>
                <a:sym typeface="Calibri"/>
              </a:rPr>
              <a:t>Rémunérations et Paie</a:t>
            </a:r>
            <a:endParaRPr lang="fr-FR" sz="900" b="1" dirty="0">
              <a:solidFill>
                <a:schemeClr val="bg1"/>
              </a:solidFill>
              <a:latin typeface="Avenir Next LT Pro"/>
              <a:cs typeface="Calibri"/>
            </a:endParaRPr>
          </a:p>
        </p:txBody>
      </p:sp>
      <p:sp>
        <p:nvSpPr>
          <p:cNvPr id="6" name="Google Shape;147;g20490dfdb38_0_5">
            <a:extLst>
              <a:ext uri="{FF2B5EF4-FFF2-40B4-BE49-F238E27FC236}">
                <a16:creationId xmlns:a16="http://schemas.microsoft.com/office/drawing/2014/main" id="{14DACB59-6FCF-2608-1462-9428E30E625B}"/>
              </a:ext>
            </a:extLst>
          </p:cNvPr>
          <p:cNvSpPr/>
          <p:nvPr/>
        </p:nvSpPr>
        <p:spPr>
          <a:xfrm>
            <a:off x="4143074" y="967150"/>
            <a:ext cx="1663967" cy="294722"/>
          </a:xfrm>
          <a:prstGeom prst="roundRect">
            <a:avLst>
              <a:gd name="adj" fmla="val 16667"/>
            </a:avLst>
          </a:prstGeom>
          <a:solidFill>
            <a:srgbClr val="EE0000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fr-FR" sz="900" b="1">
                <a:solidFill>
                  <a:schemeClr val="lt1"/>
                </a:solidFill>
                <a:latin typeface="Avenir Next LT Pro"/>
                <a:cs typeface="Calibri"/>
              </a:rPr>
              <a:t>Dialogue Social</a:t>
            </a:r>
          </a:p>
        </p:txBody>
      </p:sp>
      <p:sp>
        <p:nvSpPr>
          <p:cNvPr id="7" name="Google Shape;143;g20490dfdb38_0_5">
            <a:extLst>
              <a:ext uri="{FF2B5EF4-FFF2-40B4-BE49-F238E27FC236}">
                <a16:creationId xmlns:a16="http://schemas.microsoft.com/office/drawing/2014/main" id="{ECF6C58C-759F-F6D1-31AE-1D69FB839C4F}"/>
              </a:ext>
            </a:extLst>
          </p:cNvPr>
          <p:cNvSpPr/>
          <p:nvPr/>
        </p:nvSpPr>
        <p:spPr>
          <a:xfrm>
            <a:off x="308579" y="2202286"/>
            <a:ext cx="1639725" cy="294722"/>
          </a:xfrm>
          <a:prstGeom prst="roundRect">
            <a:avLst>
              <a:gd name="adj" fmla="val 16667"/>
            </a:avLst>
          </a:prstGeom>
          <a:solidFill>
            <a:srgbClr val="FFE311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fr-FR" sz="900" b="1" dirty="0">
                <a:solidFill>
                  <a:schemeClr val="bg1"/>
                </a:solidFill>
                <a:latin typeface="Avenir Next LT Pro"/>
                <a:cs typeface="Calibri"/>
              </a:rPr>
              <a:t>Recrutement</a:t>
            </a:r>
          </a:p>
        </p:txBody>
      </p:sp>
      <p:sp>
        <p:nvSpPr>
          <p:cNvPr id="8" name="Google Shape;140;g20490dfdb38_0_5">
            <a:extLst>
              <a:ext uri="{FF2B5EF4-FFF2-40B4-BE49-F238E27FC236}">
                <a16:creationId xmlns:a16="http://schemas.microsoft.com/office/drawing/2014/main" id="{8A448ADE-7B79-CD02-874E-CC5D57AD2188}"/>
              </a:ext>
            </a:extLst>
          </p:cNvPr>
          <p:cNvSpPr/>
          <p:nvPr/>
        </p:nvSpPr>
        <p:spPr>
          <a:xfrm>
            <a:off x="7998151" y="967150"/>
            <a:ext cx="1663967" cy="294722"/>
          </a:xfrm>
          <a:prstGeom prst="roundRect">
            <a:avLst>
              <a:gd name="adj" fmla="val 16667"/>
            </a:avLst>
          </a:prstGeom>
          <a:solidFill>
            <a:srgbClr val="4682B4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fr-FR" sz="900" b="1" dirty="0">
                <a:solidFill>
                  <a:schemeClr val="bg1"/>
                </a:solidFill>
                <a:latin typeface="Avenir Next LT Pro"/>
                <a:cs typeface="Calibri"/>
              </a:rPr>
              <a:t>Marque employeur et communication interne</a:t>
            </a:r>
          </a:p>
        </p:txBody>
      </p:sp>
      <p:sp>
        <p:nvSpPr>
          <p:cNvPr id="9" name="Google Shape;140;g20490dfdb38_0_5">
            <a:extLst>
              <a:ext uri="{FF2B5EF4-FFF2-40B4-BE49-F238E27FC236}">
                <a16:creationId xmlns:a16="http://schemas.microsoft.com/office/drawing/2014/main" id="{08D27B3C-4C26-1CA1-DB37-178A158D0245}"/>
              </a:ext>
            </a:extLst>
          </p:cNvPr>
          <p:cNvSpPr/>
          <p:nvPr/>
        </p:nvSpPr>
        <p:spPr>
          <a:xfrm>
            <a:off x="284879" y="967150"/>
            <a:ext cx="1667639" cy="29472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cap="flat" cmpd="sng">
            <a:solidFill>
              <a:srgbClr val="4472C4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fr-FR" sz="900" b="1" dirty="0">
                <a:solidFill>
                  <a:srgbClr val="FF0000"/>
                </a:solidFill>
                <a:latin typeface="Avenir Next LT Pro"/>
                <a:cs typeface="Calibri"/>
              </a:rPr>
              <a:t>Tendances et Prospectives RH</a:t>
            </a:r>
            <a:endParaRPr lang="fr-FR" sz="900" dirty="0">
              <a:solidFill>
                <a:srgbClr val="FF0000"/>
              </a:solidFill>
              <a:latin typeface="Avenir Next LT Pro"/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92E72DA-3CD0-782A-B3CE-F196064A02A0}"/>
              </a:ext>
            </a:extLst>
          </p:cNvPr>
          <p:cNvSpPr txBox="1"/>
          <p:nvPr/>
        </p:nvSpPr>
        <p:spPr>
          <a:xfrm>
            <a:off x="282866" y="1420160"/>
            <a:ext cx="365086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</a:rPr>
              <a:t>Opportunités Chat GPT pour la fonction RH</a:t>
            </a:r>
            <a:endParaRPr lang="fr-FR" sz="1200" dirty="0">
              <a:latin typeface="Avenir Next LT Pro" panose="020B0504020202020204" pitchFamily="34" charset="0"/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D16699BE-843C-0647-7B14-66DF31B23F24}"/>
              </a:ext>
            </a:extLst>
          </p:cNvPr>
          <p:cNvSpPr txBox="1"/>
          <p:nvPr/>
        </p:nvSpPr>
        <p:spPr>
          <a:xfrm>
            <a:off x="293750" y="1846351"/>
            <a:ext cx="609447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0" i="0" dirty="0">
                <a:solidFill>
                  <a:srgbClr val="444444"/>
                </a:solidFill>
                <a:effectLst/>
                <a:latin typeface="Avenir Next LT Pro" panose="020B0504020202020204" pitchFamily="34" charset="0"/>
              </a:rPr>
              <a:t>Automatisation des process RH : quelles priorités ?</a:t>
            </a:r>
            <a:endParaRPr lang="fr-FR" sz="1200" dirty="0">
              <a:latin typeface="Avenir Next LT Pro" panose="020B0504020202020204" pitchFamily="34" charset="0"/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55486A6F-DDDE-BB57-AF4A-FA5B185B6422}"/>
              </a:ext>
            </a:extLst>
          </p:cNvPr>
          <p:cNvSpPr txBox="1"/>
          <p:nvPr/>
        </p:nvSpPr>
        <p:spPr>
          <a:xfrm>
            <a:off x="4159601" y="5055330"/>
            <a:ext cx="609447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0" i="0" dirty="0">
                <a:solidFill>
                  <a:srgbClr val="444444"/>
                </a:solidFill>
                <a:effectLst/>
                <a:latin typeface="Avenir Next LT Pro" panose="020B0504020202020204" pitchFamily="34" charset="0"/>
              </a:rPr>
              <a:t>Diversité et inclusion : quelles mesures prendre ?</a:t>
            </a:r>
            <a:endParaRPr lang="fr-FR" sz="1200" dirty="0">
              <a:latin typeface="Avenir Next LT Pro" panose="020B0504020202020204" pitchFamily="34" charset="0"/>
            </a:endParaRP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52192DE1-A3CB-7A05-F060-9B5674904BC9}"/>
              </a:ext>
            </a:extLst>
          </p:cNvPr>
          <p:cNvSpPr txBox="1"/>
          <p:nvPr/>
        </p:nvSpPr>
        <p:spPr>
          <a:xfrm>
            <a:off x="4170262" y="5431944"/>
            <a:ext cx="3780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0" i="0" dirty="0">
                <a:solidFill>
                  <a:srgbClr val="444444"/>
                </a:solidFill>
                <a:effectLst/>
                <a:latin typeface="Avenir Next LT Pro" panose="020B0504020202020204" pitchFamily="34" charset="0"/>
              </a:rPr>
              <a:t>Communiquer sur les enjeux RSE auprès des collaborateurs</a:t>
            </a:r>
            <a:endParaRPr lang="fr-FR" sz="1200" dirty="0">
              <a:latin typeface="Avenir Next LT Pro" panose="020B0504020202020204" pitchFamily="34" charset="0"/>
            </a:endParaRP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677ECD69-76EB-813C-B4F9-1EED6B6130DF}"/>
              </a:ext>
            </a:extLst>
          </p:cNvPr>
          <p:cNvSpPr txBox="1"/>
          <p:nvPr/>
        </p:nvSpPr>
        <p:spPr>
          <a:xfrm>
            <a:off x="4167342" y="2525482"/>
            <a:ext cx="38600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0" i="0" dirty="0">
                <a:solidFill>
                  <a:srgbClr val="444444"/>
                </a:solidFill>
                <a:effectLst/>
                <a:latin typeface="Avenir Next LT Pro" panose="020B0504020202020204" pitchFamily="34" charset="0"/>
              </a:rPr>
              <a:t>Comment devenir influent dans son organisation ? </a:t>
            </a:r>
          </a:p>
          <a:p>
            <a:r>
              <a:rPr lang="fr-FR" sz="1200" b="0" i="0" dirty="0">
                <a:solidFill>
                  <a:srgbClr val="444444"/>
                </a:solidFill>
                <a:effectLst/>
                <a:latin typeface="Avenir Next LT Pro" panose="020B0504020202020204" pitchFamily="34" charset="0"/>
              </a:rPr>
              <a:t>Développer son Leadership</a:t>
            </a:r>
            <a:endParaRPr lang="fr-FR" sz="1200" dirty="0">
              <a:latin typeface="Avenir Next LT Pro" panose="020B0504020202020204" pitchFamily="34" charset="0"/>
            </a:endParaRP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4681AE86-203D-4122-F445-B05383B8CE00}"/>
              </a:ext>
            </a:extLst>
          </p:cNvPr>
          <p:cNvSpPr txBox="1"/>
          <p:nvPr/>
        </p:nvSpPr>
        <p:spPr>
          <a:xfrm>
            <a:off x="4153880" y="3110255"/>
            <a:ext cx="381276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0" i="0" dirty="0">
                <a:solidFill>
                  <a:srgbClr val="444444"/>
                </a:solidFill>
                <a:effectLst/>
                <a:latin typeface="Avenir Next LT Pro" panose="020B0504020202020204" pitchFamily="34" charset="0"/>
              </a:rPr>
              <a:t>Prise de parole en public et animation de réunion </a:t>
            </a:r>
            <a:endParaRPr lang="fr-FR" sz="1200" dirty="0">
              <a:latin typeface="Avenir Next LT Pro" panose="020B0504020202020204" pitchFamily="34" charset="0"/>
            </a:endParaRP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7B3B43F7-B78A-16FE-C609-472F19C2E0B4}"/>
              </a:ext>
            </a:extLst>
          </p:cNvPr>
          <p:cNvSpPr txBox="1"/>
          <p:nvPr/>
        </p:nvSpPr>
        <p:spPr>
          <a:xfrm>
            <a:off x="310313" y="5059503"/>
            <a:ext cx="609447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0" i="0" dirty="0">
                <a:solidFill>
                  <a:srgbClr val="444444"/>
                </a:solidFill>
                <a:effectLst/>
                <a:latin typeface="Avenir Next LT Pro" panose="020B0504020202020204" pitchFamily="34" charset="0"/>
              </a:rPr>
              <a:t>Bulletin de Paie R</a:t>
            </a:r>
            <a:r>
              <a:rPr lang="fr-FR" sz="1200" dirty="0">
                <a:solidFill>
                  <a:srgbClr val="444444"/>
                </a:solidFill>
                <a:latin typeface="Avenir Next LT Pro" panose="020B0504020202020204" pitchFamily="34" charset="0"/>
              </a:rPr>
              <a:t>é</a:t>
            </a:r>
            <a:r>
              <a:rPr lang="fr-FR" sz="1200" b="0" i="0" dirty="0">
                <a:solidFill>
                  <a:srgbClr val="444444"/>
                </a:solidFill>
                <a:effectLst/>
                <a:latin typeface="Avenir Next LT Pro" panose="020B0504020202020204" pitchFamily="34" charset="0"/>
              </a:rPr>
              <a:t>nové : comprendre les impacts</a:t>
            </a:r>
            <a:endParaRPr lang="fr-FR" sz="1200" dirty="0">
              <a:latin typeface="Avenir Next LT Pro" panose="020B0504020202020204" pitchFamily="34" charset="0"/>
            </a:endParaRP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B9ECFBFA-A0FA-A73F-9F19-7AEE0F46B235}"/>
              </a:ext>
            </a:extLst>
          </p:cNvPr>
          <p:cNvSpPr txBox="1"/>
          <p:nvPr/>
        </p:nvSpPr>
        <p:spPr>
          <a:xfrm>
            <a:off x="308579" y="5462807"/>
            <a:ext cx="609447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0" i="0" dirty="0">
                <a:solidFill>
                  <a:srgbClr val="444444"/>
                </a:solidFill>
                <a:effectLst/>
                <a:latin typeface="Avenir Next LT Pro" panose="020B0504020202020204" pitchFamily="34" charset="0"/>
              </a:rPr>
              <a:t>Préparer son contrôle URSSAF</a:t>
            </a:r>
            <a:endParaRPr lang="fr-FR" sz="1200" dirty="0">
              <a:latin typeface="Avenir Next LT Pro" panose="020B0504020202020204" pitchFamily="34" charset="0"/>
            </a:endParaRP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7E1700CF-4507-4C5B-D5AA-19958F38F992}"/>
              </a:ext>
            </a:extLst>
          </p:cNvPr>
          <p:cNvSpPr txBox="1"/>
          <p:nvPr/>
        </p:nvSpPr>
        <p:spPr>
          <a:xfrm>
            <a:off x="300564" y="2555104"/>
            <a:ext cx="38306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0" i="0" dirty="0">
                <a:solidFill>
                  <a:srgbClr val="444444"/>
                </a:solidFill>
                <a:effectLst/>
                <a:latin typeface="Avenir Next LT Pro" panose="020B0504020202020204" pitchFamily="34" charset="0"/>
              </a:rPr>
              <a:t>Définir un parcours candidat au service de la marque employeur</a:t>
            </a:r>
            <a:endParaRPr lang="fr-FR" sz="1200" dirty="0">
              <a:latin typeface="Avenir Next LT Pro" panose="020B0504020202020204" pitchFamily="34" charset="0"/>
            </a:endParaRP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EA85CF35-0C8F-B44A-1799-0E231D3695BB}"/>
              </a:ext>
            </a:extLst>
          </p:cNvPr>
          <p:cNvSpPr txBox="1"/>
          <p:nvPr/>
        </p:nvSpPr>
        <p:spPr>
          <a:xfrm>
            <a:off x="317632" y="3129610"/>
            <a:ext cx="609447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0" i="0" dirty="0">
                <a:solidFill>
                  <a:srgbClr val="444444"/>
                </a:solidFill>
                <a:effectLst/>
                <a:latin typeface="Avenir Next LT Pro" panose="020B0504020202020204" pitchFamily="34" charset="0"/>
              </a:rPr>
              <a:t>Panorama des différentes solutions de sourcing</a:t>
            </a:r>
            <a:endParaRPr lang="fr-FR" sz="1200" dirty="0">
              <a:latin typeface="Avenir Next LT Pro" panose="020B0504020202020204" pitchFamily="34" charset="0"/>
            </a:endParaRP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39D7737F-A139-58E0-C53C-6D8D9C15A4FF}"/>
              </a:ext>
            </a:extLst>
          </p:cNvPr>
          <p:cNvSpPr txBox="1"/>
          <p:nvPr/>
        </p:nvSpPr>
        <p:spPr>
          <a:xfrm>
            <a:off x="8034086" y="5055330"/>
            <a:ext cx="372139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0" i="0" dirty="0">
                <a:solidFill>
                  <a:srgbClr val="444444"/>
                </a:solidFill>
                <a:effectLst/>
                <a:latin typeface="Avenir Next LT Pro" panose="020B0504020202020204" pitchFamily="34" charset="0"/>
              </a:rPr>
              <a:t>Principaux tableaux de bord RH : les interpréter </a:t>
            </a:r>
            <a:endParaRPr lang="fr-FR" sz="1200" dirty="0">
              <a:latin typeface="Avenir Next LT Pro" panose="020B0504020202020204" pitchFamily="34" charset="0"/>
            </a:endParaRP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17EB0184-E207-84A9-A6EC-754F9F8B2CFB}"/>
              </a:ext>
            </a:extLst>
          </p:cNvPr>
          <p:cNvSpPr txBox="1"/>
          <p:nvPr/>
        </p:nvSpPr>
        <p:spPr>
          <a:xfrm>
            <a:off x="8027345" y="5433369"/>
            <a:ext cx="39695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0" i="0" dirty="0">
                <a:solidFill>
                  <a:srgbClr val="444444"/>
                </a:solidFill>
                <a:effectLst/>
                <a:latin typeface="Avenir Next LT Pro" panose="020B0504020202020204" pitchFamily="34" charset="0"/>
              </a:rPr>
              <a:t>Élaborer et interpréter le bilan social, l'index égalité professionnelle et la BDESE</a:t>
            </a:r>
            <a:endParaRPr lang="fr-FR" sz="1200" dirty="0">
              <a:latin typeface="Avenir Next LT Pro" panose="020B0504020202020204" pitchFamily="34" charset="0"/>
            </a:endParaRPr>
          </a:p>
        </p:txBody>
      </p:sp>
      <p:sp>
        <p:nvSpPr>
          <p:cNvPr id="128" name="ZoneTexte 127">
            <a:extLst>
              <a:ext uri="{FF2B5EF4-FFF2-40B4-BE49-F238E27FC236}">
                <a16:creationId xmlns:a16="http://schemas.microsoft.com/office/drawing/2014/main" id="{ECB720D2-6EFF-F1F2-8F11-97AE4973A172}"/>
              </a:ext>
            </a:extLst>
          </p:cNvPr>
          <p:cNvSpPr txBox="1"/>
          <p:nvPr/>
        </p:nvSpPr>
        <p:spPr>
          <a:xfrm>
            <a:off x="310313" y="3813850"/>
            <a:ext cx="60944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0" i="0" dirty="0">
                <a:solidFill>
                  <a:srgbClr val="444444"/>
                </a:solidFill>
                <a:effectLst/>
                <a:latin typeface="Avenir Next LT Pro" panose="020B0504020202020204" pitchFamily="34" charset="0"/>
              </a:rPr>
              <a:t>Mobilité professionnelle: nouveaux enjeux </a:t>
            </a:r>
          </a:p>
          <a:p>
            <a:r>
              <a:rPr lang="fr-FR" sz="1200" b="0" i="0" dirty="0">
                <a:solidFill>
                  <a:srgbClr val="444444"/>
                </a:solidFill>
                <a:effectLst/>
                <a:latin typeface="Avenir Next LT Pro" panose="020B0504020202020204" pitchFamily="34" charset="0"/>
              </a:rPr>
              <a:t>et opportunités </a:t>
            </a:r>
            <a:r>
              <a:rPr lang="fr-FR" sz="1200" dirty="0">
                <a:solidFill>
                  <a:srgbClr val="444444"/>
                </a:solidFill>
                <a:latin typeface="Avenir Next LT Pro" panose="020B0504020202020204" pitchFamily="34" charset="0"/>
              </a:rPr>
              <a:t>à </a:t>
            </a:r>
            <a:r>
              <a:rPr lang="fr-FR" sz="1200" b="0" i="0" dirty="0">
                <a:solidFill>
                  <a:srgbClr val="444444"/>
                </a:solidFill>
                <a:effectLst/>
                <a:latin typeface="Avenir Next LT Pro" panose="020B0504020202020204" pitchFamily="34" charset="0"/>
              </a:rPr>
              <a:t>saisir</a:t>
            </a:r>
            <a:endParaRPr lang="fr-FR" sz="1200" dirty="0">
              <a:latin typeface="Avenir Next LT Pro" panose="020B0504020202020204" pitchFamily="34" charset="0"/>
            </a:endParaRPr>
          </a:p>
        </p:txBody>
      </p:sp>
      <p:sp>
        <p:nvSpPr>
          <p:cNvPr id="130" name="ZoneTexte 129">
            <a:extLst>
              <a:ext uri="{FF2B5EF4-FFF2-40B4-BE49-F238E27FC236}">
                <a16:creationId xmlns:a16="http://schemas.microsoft.com/office/drawing/2014/main" id="{4D81D0AC-8556-82EC-E564-09E486CFD16D}"/>
              </a:ext>
            </a:extLst>
          </p:cNvPr>
          <p:cNvSpPr txBox="1"/>
          <p:nvPr/>
        </p:nvSpPr>
        <p:spPr>
          <a:xfrm>
            <a:off x="317632" y="4309043"/>
            <a:ext cx="609447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0" i="0">
                <a:solidFill>
                  <a:srgbClr val="444444"/>
                </a:solidFill>
                <a:effectLst/>
                <a:latin typeface="Avenir Next LT Pro" panose="020B0504020202020204" pitchFamily="34" charset="0"/>
              </a:rPr>
              <a:t>Définir ses approches On &amp; Off Boarding</a:t>
            </a:r>
            <a:endParaRPr lang="fr-FR" sz="1200" dirty="0">
              <a:latin typeface="Avenir Next LT Pro" panose="020B0504020202020204" pitchFamily="34" charset="0"/>
            </a:endParaRPr>
          </a:p>
        </p:txBody>
      </p:sp>
      <p:sp>
        <p:nvSpPr>
          <p:cNvPr id="132" name="ZoneTexte 131">
            <a:extLst>
              <a:ext uri="{FF2B5EF4-FFF2-40B4-BE49-F238E27FC236}">
                <a16:creationId xmlns:a16="http://schemas.microsoft.com/office/drawing/2014/main" id="{4105757C-4633-A34D-1BBC-100774BF5F9F}"/>
              </a:ext>
            </a:extLst>
          </p:cNvPr>
          <p:cNvSpPr txBox="1"/>
          <p:nvPr/>
        </p:nvSpPr>
        <p:spPr>
          <a:xfrm>
            <a:off x="8046997" y="4309042"/>
            <a:ext cx="40759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0" i="0" dirty="0">
                <a:solidFill>
                  <a:srgbClr val="444444"/>
                </a:solidFill>
                <a:effectLst/>
                <a:latin typeface="Avenir Next LT Pro" panose="020B0504020202020204" pitchFamily="34" charset="0"/>
              </a:rPr>
              <a:t>Flexibilité du temps de travail: la semaine de 4 jours</a:t>
            </a:r>
            <a:endParaRPr lang="fr-FR" sz="1200" dirty="0">
              <a:latin typeface="Avenir Next LT Pro" panose="020B0504020202020204" pitchFamily="34" charset="0"/>
            </a:endParaRPr>
          </a:p>
        </p:txBody>
      </p:sp>
      <p:sp>
        <p:nvSpPr>
          <p:cNvPr id="134" name="ZoneTexte 133">
            <a:extLst>
              <a:ext uri="{FF2B5EF4-FFF2-40B4-BE49-F238E27FC236}">
                <a16:creationId xmlns:a16="http://schemas.microsoft.com/office/drawing/2014/main" id="{E6D81EBA-457B-6FE1-0096-96E29891D3B7}"/>
              </a:ext>
            </a:extLst>
          </p:cNvPr>
          <p:cNvSpPr txBox="1"/>
          <p:nvPr/>
        </p:nvSpPr>
        <p:spPr>
          <a:xfrm>
            <a:off x="8056047" y="3796099"/>
            <a:ext cx="38677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0" i="0" dirty="0">
                <a:solidFill>
                  <a:srgbClr val="444444"/>
                </a:solidFill>
                <a:effectLst/>
                <a:latin typeface="Avenir Next LT Pro" panose="020B0504020202020204" pitchFamily="34" charset="0"/>
              </a:rPr>
              <a:t>Santé au travail : Panorama des réglementations et obligations </a:t>
            </a:r>
            <a:endParaRPr lang="fr-FR" sz="1200" dirty="0">
              <a:latin typeface="Avenir Next LT Pro" panose="020B0504020202020204" pitchFamily="34" charset="0"/>
            </a:endParaRPr>
          </a:p>
        </p:txBody>
      </p:sp>
      <p:sp>
        <p:nvSpPr>
          <p:cNvPr id="136" name="ZoneTexte 135">
            <a:extLst>
              <a:ext uri="{FF2B5EF4-FFF2-40B4-BE49-F238E27FC236}">
                <a16:creationId xmlns:a16="http://schemas.microsoft.com/office/drawing/2014/main" id="{E2B34407-D0D1-628D-762D-8962CDB875F7}"/>
              </a:ext>
            </a:extLst>
          </p:cNvPr>
          <p:cNvSpPr txBox="1"/>
          <p:nvPr/>
        </p:nvSpPr>
        <p:spPr>
          <a:xfrm>
            <a:off x="8027069" y="1318750"/>
            <a:ext cx="39698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0" i="0" dirty="0">
                <a:solidFill>
                  <a:srgbClr val="444444"/>
                </a:solidFill>
                <a:effectLst/>
                <a:latin typeface="Avenir Next LT Pro" panose="020B0504020202020204" pitchFamily="34" charset="0"/>
              </a:rPr>
              <a:t>Marque employeur et culture entreprise : comprendre les enjeux</a:t>
            </a:r>
            <a:endParaRPr lang="fr-FR" sz="1200" dirty="0">
              <a:latin typeface="Avenir Next LT Pro" panose="020B0504020202020204" pitchFamily="34" charset="0"/>
            </a:endParaRPr>
          </a:p>
        </p:txBody>
      </p:sp>
      <p:sp>
        <p:nvSpPr>
          <p:cNvPr id="144" name="ZoneTexte 143">
            <a:extLst>
              <a:ext uri="{FF2B5EF4-FFF2-40B4-BE49-F238E27FC236}">
                <a16:creationId xmlns:a16="http://schemas.microsoft.com/office/drawing/2014/main" id="{DE503ED2-111C-DB46-8E49-42D951FACCBD}"/>
              </a:ext>
            </a:extLst>
          </p:cNvPr>
          <p:cNvSpPr txBox="1"/>
          <p:nvPr/>
        </p:nvSpPr>
        <p:spPr>
          <a:xfrm>
            <a:off x="8027071" y="1750039"/>
            <a:ext cx="40759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0" i="0" dirty="0">
                <a:solidFill>
                  <a:srgbClr val="444444"/>
                </a:solidFill>
                <a:effectLst/>
                <a:latin typeface="Avenir Next LT Pro" panose="020B0504020202020204" pitchFamily="34" charset="0"/>
              </a:rPr>
              <a:t>Employee advocacy: transformer ses collaborateurs en ambassadeurs</a:t>
            </a:r>
            <a:endParaRPr lang="fr-FR" sz="1200" dirty="0">
              <a:latin typeface="Avenir Next LT Pro" panose="020B0504020202020204" pitchFamily="34" charset="0"/>
            </a:endParaRPr>
          </a:p>
        </p:txBody>
      </p:sp>
      <p:sp>
        <p:nvSpPr>
          <p:cNvPr id="148" name="ZoneTexte 147">
            <a:extLst>
              <a:ext uri="{FF2B5EF4-FFF2-40B4-BE49-F238E27FC236}">
                <a16:creationId xmlns:a16="http://schemas.microsoft.com/office/drawing/2014/main" id="{2EDE4B74-4405-EB89-8D40-E783EE6D5630}"/>
              </a:ext>
            </a:extLst>
          </p:cNvPr>
          <p:cNvSpPr txBox="1"/>
          <p:nvPr/>
        </p:nvSpPr>
        <p:spPr>
          <a:xfrm>
            <a:off x="4186788" y="1373560"/>
            <a:ext cx="38472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0" i="0" dirty="0">
                <a:solidFill>
                  <a:srgbClr val="444444"/>
                </a:solidFill>
                <a:effectLst/>
                <a:latin typeface="Avenir Next LT Pro" panose="020B0504020202020204" pitchFamily="34" charset="0"/>
              </a:rPr>
              <a:t>Planifier et organiser les différentes échéances avec les partenaires sociaux</a:t>
            </a:r>
            <a:endParaRPr lang="fr-FR" sz="1200" dirty="0">
              <a:latin typeface="Avenir Next LT Pro" panose="020B0504020202020204" pitchFamily="34" charset="0"/>
            </a:endParaRPr>
          </a:p>
        </p:txBody>
      </p:sp>
      <p:sp>
        <p:nvSpPr>
          <p:cNvPr id="151" name="ZoneTexte 150">
            <a:extLst>
              <a:ext uri="{FF2B5EF4-FFF2-40B4-BE49-F238E27FC236}">
                <a16:creationId xmlns:a16="http://schemas.microsoft.com/office/drawing/2014/main" id="{012CDBB4-C8F3-728D-F0F3-5EB76C61D6E3}"/>
              </a:ext>
            </a:extLst>
          </p:cNvPr>
          <p:cNvSpPr txBox="1"/>
          <p:nvPr/>
        </p:nvSpPr>
        <p:spPr>
          <a:xfrm>
            <a:off x="4186788" y="1894343"/>
            <a:ext cx="364047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0" i="0" dirty="0">
                <a:solidFill>
                  <a:srgbClr val="444444"/>
                </a:solidFill>
                <a:effectLst/>
                <a:latin typeface="Avenir Next LT Pro" panose="020B0504020202020204" pitchFamily="34" charset="0"/>
              </a:rPr>
              <a:t>Animer des réunions CSE (Disc)</a:t>
            </a:r>
            <a:endParaRPr lang="fr-FR" sz="1200" dirty="0">
              <a:latin typeface="Avenir Next LT Pro" panose="020B0504020202020204" pitchFamily="34" charset="0"/>
            </a:endParaRPr>
          </a:p>
        </p:txBody>
      </p:sp>
      <p:sp>
        <p:nvSpPr>
          <p:cNvPr id="153" name="ZoneTexte 152">
            <a:extLst>
              <a:ext uri="{FF2B5EF4-FFF2-40B4-BE49-F238E27FC236}">
                <a16:creationId xmlns:a16="http://schemas.microsoft.com/office/drawing/2014/main" id="{D285E29A-2F05-C7E5-8B25-4FE38FCBD693}"/>
              </a:ext>
            </a:extLst>
          </p:cNvPr>
          <p:cNvSpPr txBox="1"/>
          <p:nvPr/>
        </p:nvSpPr>
        <p:spPr>
          <a:xfrm>
            <a:off x="4198653" y="3865527"/>
            <a:ext cx="333010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0" i="0">
                <a:solidFill>
                  <a:srgbClr val="444444"/>
                </a:solidFill>
                <a:effectLst/>
                <a:latin typeface="Avenir Next LT Pro" panose="020B0504020202020204" pitchFamily="34" charset="0"/>
              </a:rPr>
              <a:t>De la formation à la culture apprenante</a:t>
            </a:r>
            <a:endParaRPr lang="fr-FR" sz="1200" dirty="0">
              <a:latin typeface="Avenir Next LT Pro" panose="020B0504020202020204" pitchFamily="34" charset="0"/>
            </a:endParaRPr>
          </a:p>
        </p:txBody>
      </p:sp>
      <p:sp>
        <p:nvSpPr>
          <p:cNvPr id="155" name="ZoneTexte 154">
            <a:extLst>
              <a:ext uri="{FF2B5EF4-FFF2-40B4-BE49-F238E27FC236}">
                <a16:creationId xmlns:a16="http://schemas.microsoft.com/office/drawing/2014/main" id="{28A73A0C-017C-7342-9C8B-F2811353F8DB}"/>
              </a:ext>
            </a:extLst>
          </p:cNvPr>
          <p:cNvSpPr txBox="1"/>
          <p:nvPr/>
        </p:nvSpPr>
        <p:spPr>
          <a:xfrm>
            <a:off x="4198653" y="4281876"/>
            <a:ext cx="38158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0" i="0" dirty="0">
                <a:solidFill>
                  <a:srgbClr val="444444"/>
                </a:solidFill>
                <a:effectLst/>
                <a:latin typeface="Avenir Next LT Pro" panose="020B0504020202020204" pitchFamily="34" charset="0"/>
              </a:rPr>
              <a:t>Créer son académie d'entreprise : les étapes clés</a:t>
            </a:r>
            <a:endParaRPr lang="fr-FR" sz="1200" dirty="0">
              <a:latin typeface="Avenir Next LT Pro" panose="020B0504020202020204" pitchFamily="34" charset="0"/>
            </a:endParaRPr>
          </a:p>
        </p:txBody>
      </p:sp>
      <p:sp>
        <p:nvSpPr>
          <p:cNvPr id="157" name="ZoneTexte 156">
            <a:extLst>
              <a:ext uri="{FF2B5EF4-FFF2-40B4-BE49-F238E27FC236}">
                <a16:creationId xmlns:a16="http://schemas.microsoft.com/office/drawing/2014/main" id="{A149CA91-9910-86EC-585A-59A472DCA0EE}"/>
              </a:ext>
            </a:extLst>
          </p:cNvPr>
          <p:cNvSpPr txBox="1"/>
          <p:nvPr/>
        </p:nvSpPr>
        <p:spPr>
          <a:xfrm>
            <a:off x="8056047" y="2583650"/>
            <a:ext cx="394087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Panorama des obligations de l'employeur</a:t>
            </a:r>
            <a:endParaRPr lang="fr-FR" sz="1200" dirty="0">
              <a:effectLst/>
              <a:latin typeface="Avenir Next LT Pro" panose="020B05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64" name="ZoneTexte 163">
            <a:extLst>
              <a:ext uri="{FF2B5EF4-FFF2-40B4-BE49-F238E27FC236}">
                <a16:creationId xmlns:a16="http://schemas.microsoft.com/office/drawing/2014/main" id="{1709FF29-80D2-0A4F-40C0-C6352C1A1F8D}"/>
              </a:ext>
            </a:extLst>
          </p:cNvPr>
          <p:cNvSpPr txBox="1"/>
          <p:nvPr/>
        </p:nvSpPr>
        <p:spPr>
          <a:xfrm>
            <a:off x="8052328" y="3055135"/>
            <a:ext cx="431757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Rupture du contrat de travail : identifier les risques </a:t>
            </a:r>
          </a:p>
        </p:txBody>
      </p:sp>
    </p:spTree>
    <p:extLst>
      <p:ext uri="{BB962C8B-B14F-4D97-AF65-F5344CB8AC3E}">
        <p14:creationId xmlns:p14="http://schemas.microsoft.com/office/powerpoint/2010/main" val="21346988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9"/>
          <p:cNvSpPr txBox="1">
            <a:spLocks noGrp="1"/>
          </p:cNvSpPr>
          <p:nvPr>
            <p:ph type="title"/>
          </p:nvPr>
        </p:nvSpPr>
        <p:spPr>
          <a:xfrm>
            <a:off x="870353" y="115417"/>
            <a:ext cx="6802039" cy="556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fr-FR" dirty="0">
                <a:latin typeface="Avenir Next LT Pro Demi" panose="020B0704020202020204" pitchFamily="34" charset="0"/>
              </a:rPr>
              <a:t>Parmi nos intervenants</a:t>
            </a:r>
            <a:endParaRPr dirty="0">
              <a:latin typeface="Avenir Next LT Pro Demi" panose="020B0704020202020204" pitchFamily="34" charset="0"/>
            </a:endParaRPr>
          </a:p>
        </p:txBody>
      </p:sp>
      <p:sp>
        <p:nvSpPr>
          <p:cNvPr id="289" name="Google Shape;289;p9"/>
          <p:cNvSpPr/>
          <p:nvPr/>
        </p:nvSpPr>
        <p:spPr>
          <a:xfrm>
            <a:off x="432017" y="827241"/>
            <a:ext cx="1462454" cy="1386840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12700" cap="flat" cmpd="sng">
            <a:solidFill>
              <a:srgbClr val="364A7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9"/>
          <p:cNvSpPr/>
          <p:nvPr/>
        </p:nvSpPr>
        <p:spPr>
          <a:xfrm>
            <a:off x="6322520" y="870200"/>
            <a:ext cx="1462454" cy="1386840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>
            <a:solidFill>
              <a:srgbClr val="364A7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9"/>
          <p:cNvSpPr/>
          <p:nvPr/>
        </p:nvSpPr>
        <p:spPr>
          <a:xfrm>
            <a:off x="4436062" y="865064"/>
            <a:ext cx="1462454" cy="1386840"/>
          </a:xfrm>
          <a:prstGeom prst="ellipse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 w="12700" cap="flat" cmpd="sng">
            <a:solidFill>
              <a:srgbClr val="364A7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9"/>
          <p:cNvSpPr/>
          <p:nvPr/>
        </p:nvSpPr>
        <p:spPr>
          <a:xfrm>
            <a:off x="2487901" y="840290"/>
            <a:ext cx="1462454" cy="1386840"/>
          </a:xfrm>
          <a:prstGeom prst="ellipse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 w="12700" cap="flat" cmpd="sng">
            <a:solidFill>
              <a:srgbClr val="364A7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9"/>
          <p:cNvSpPr/>
          <p:nvPr/>
        </p:nvSpPr>
        <p:spPr>
          <a:xfrm>
            <a:off x="487240" y="2613239"/>
            <a:ext cx="1462454" cy="1386840"/>
          </a:xfrm>
          <a:prstGeom prst="ellips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>
            <a:solidFill>
              <a:srgbClr val="364A7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9"/>
          <p:cNvSpPr/>
          <p:nvPr/>
        </p:nvSpPr>
        <p:spPr>
          <a:xfrm>
            <a:off x="10163263" y="879034"/>
            <a:ext cx="1462454" cy="1386840"/>
          </a:xfrm>
          <a:prstGeom prst="ellipse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>
            <a:solidFill>
              <a:srgbClr val="364A7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9"/>
          <p:cNvSpPr/>
          <p:nvPr/>
        </p:nvSpPr>
        <p:spPr>
          <a:xfrm>
            <a:off x="4442760" y="2717695"/>
            <a:ext cx="1462454" cy="1386840"/>
          </a:xfrm>
          <a:prstGeom prst="ellipse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>
            <a:solidFill>
              <a:srgbClr val="364A7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295;p9">
            <a:extLst>
              <a:ext uri="{FF2B5EF4-FFF2-40B4-BE49-F238E27FC236}">
                <a16:creationId xmlns:a16="http://schemas.microsoft.com/office/drawing/2014/main" id="{33B26E4F-56D1-ED03-E52E-92D7DD59B87C}"/>
              </a:ext>
            </a:extLst>
          </p:cNvPr>
          <p:cNvSpPr/>
          <p:nvPr/>
        </p:nvSpPr>
        <p:spPr>
          <a:xfrm>
            <a:off x="8201485" y="2701574"/>
            <a:ext cx="1462454" cy="1386840"/>
          </a:xfrm>
          <a:prstGeom prst="ellipse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>
            <a:solidFill>
              <a:srgbClr val="364A7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295;p9">
            <a:extLst>
              <a:ext uri="{FF2B5EF4-FFF2-40B4-BE49-F238E27FC236}">
                <a16:creationId xmlns:a16="http://schemas.microsoft.com/office/drawing/2014/main" id="{DF2235BC-541E-DFA7-F6E0-EA4DBA6887B3}"/>
              </a:ext>
            </a:extLst>
          </p:cNvPr>
          <p:cNvSpPr/>
          <p:nvPr/>
        </p:nvSpPr>
        <p:spPr>
          <a:xfrm>
            <a:off x="10221258" y="2701574"/>
            <a:ext cx="1462454" cy="1386840"/>
          </a:xfrm>
          <a:prstGeom prst="ellipse">
            <a:avLst/>
          </a:prstGeom>
          <a:blipFill dpi="0"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>
            <a:solidFill>
              <a:srgbClr val="364A7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00D7F1E-63D5-7414-61C4-32A57867455A}"/>
              </a:ext>
            </a:extLst>
          </p:cNvPr>
          <p:cNvSpPr txBox="1"/>
          <p:nvPr/>
        </p:nvSpPr>
        <p:spPr>
          <a:xfrm>
            <a:off x="327880" y="2289080"/>
            <a:ext cx="182304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b="1" dirty="0">
                <a:solidFill>
                  <a:srgbClr val="353C7A"/>
                </a:solidFill>
                <a:latin typeface="Avenir Next LT Pro"/>
                <a:ea typeface="Avenir"/>
                <a:cs typeface="Aharoni"/>
                <a:sym typeface="Avenir"/>
              </a:rPr>
              <a:t>Sabrina Dougados</a:t>
            </a:r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AC58646-C3F5-E40F-2990-5A40D0CE38F1}"/>
              </a:ext>
            </a:extLst>
          </p:cNvPr>
          <p:cNvSpPr txBox="1"/>
          <p:nvPr/>
        </p:nvSpPr>
        <p:spPr>
          <a:xfrm>
            <a:off x="2487901" y="2265874"/>
            <a:ext cx="15369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b="1" dirty="0">
                <a:solidFill>
                  <a:srgbClr val="353C7A"/>
                </a:solidFill>
                <a:latin typeface="Avenir Next LT Pro"/>
                <a:ea typeface="Avenir"/>
                <a:cs typeface="Aharoni"/>
                <a:sym typeface="Avenir"/>
              </a:rPr>
              <a:t>Pierre Monclos</a:t>
            </a:r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6835F6E-A4FB-A770-D83D-A2C2B5FBB122}"/>
              </a:ext>
            </a:extLst>
          </p:cNvPr>
          <p:cNvSpPr txBox="1"/>
          <p:nvPr/>
        </p:nvSpPr>
        <p:spPr>
          <a:xfrm>
            <a:off x="4426449" y="2295250"/>
            <a:ext cx="15369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b="1" dirty="0">
                <a:solidFill>
                  <a:srgbClr val="353C7A"/>
                </a:solidFill>
                <a:latin typeface="Avenir Next LT Pro"/>
                <a:ea typeface="Avenir"/>
                <a:cs typeface="Aharoni"/>
                <a:sym typeface="Avenir"/>
              </a:rPr>
              <a:t>Charlotte Fillol</a:t>
            </a:r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3892266-EFB0-101C-FF6D-36EB24FE4910}"/>
              </a:ext>
            </a:extLst>
          </p:cNvPr>
          <p:cNvSpPr txBox="1"/>
          <p:nvPr/>
        </p:nvSpPr>
        <p:spPr>
          <a:xfrm>
            <a:off x="6298140" y="2307433"/>
            <a:ext cx="158766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rgbClr val="353C7A"/>
                </a:solidFill>
                <a:latin typeface="Avenir Next LT Pro"/>
                <a:cs typeface="Aharoni"/>
                <a:sym typeface="Avenir"/>
              </a:rPr>
              <a:t>Pascal Haumont</a:t>
            </a:r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B3D900B-3FD7-283C-6F86-D73959DD6635}"/>
              </a:ext>
            </a:extLst>
          </p:cNvPr>
          <p:cNvSpPr txBox="1"/>
          <p:nvPr/>
        </p:nvSpPr>
        <p:spPr>
          <a:xfrm>
            <a:off x="10238961" y="2289079"/>
            <a:ext cx="158766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rgbClr val="353C7A"/>
                </a:solidFill>
                <a:latin typeface="Avenir Next LT Pro"/>
                <a:cs typeface="Aharoni"/>
                <a:sym typeface="Avenir"/>
              </a:rPr>
              <a:t>Anne Lenouvel</a:t>
            </a:r>
            <a:endParaRPr lang="fr-FR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00E95C3-3D0D-6BB3-9E8F-055FF9F0695D}"/>
              </a:ext>
            </a:extLst>
          </p:cNvPr>
          <p:cNvSpPr txBox="1"/>
          <p:nvPr/>
        </p:nvSpPr>
        <p:spPr>
          <a:xfrm>
            <a:off x="319095" y="4092411"/>
            <a:ext cx="16273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rgbClr val="353C7A"/>
                </a:solidFill>
                <a:latin typeface="Avenir Next LT Pro"/>
                <a:cs typeface="Aharoni"/>
                <a:sym typeface="Avenir"/>
              </a:rPr>
              <a:t>Stéphane </a:t>
            </a:r>
            <a:r>
              <a:rPr lang="fr-FR" b="1" dirty="0" err="1">
                <a:solidFill>
                  <a:srgbClr val="353C7A"/>
                </a:solidFill>
                <a:latin typeface="Avenir Next LT Pro"/>
                <a:cs typeface="Aharoni"/>
                <a:sym typeface="Avenir"/>
              </a:rPr>
              <a:t>Liziard</a:t>
            </a:r>
            <a:endParaRPr lang="fr-FR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3636159A-B6F0-1098-C7E6-7BFAB2401E8E}"/>
              </a:ext>
            </a:extLst>
          </p:cNvPr>
          <p:cNvSpPr txBox="1"/>
          <p:nvPr/>
        </p:nvSpPr>
        <p:spPr>
          <a:xfrm>
            <a:off x="4344610" y="4198410"/>
            <a:ext cx="16273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rgbClr val="353C7A"/>
                </a:solidFill>
                <a:latin typeface="Avenir Next LT Pro"/>
                <a:cs typeface="Aharoni"/>
                <a:sym typeface="Avenir"/>
              </a:rPr>
              <a:t>Ophélie </a:t>
            </a:r>
            <a:r>
              <a:rPr lang="fr-FR" b="1" dirty="0" err="1">
                <a:solidFill>
                  <a:srgbClr val="353C7A"/>
                </a:solidFill>
                <a:latin typeface="Avenir Next LT Pro"/>
                <a:cs typeface="Aharoni"/>
                <a:sym typeface="Avenir"/>
              </a:rPr>
              <a:t>Ayouaz</a:t>
            </a:r>
            <a:endParaRPr lang="fr-FR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7CE2884-08BE-6A7C-EBB6-E98D7261C563}"/>
              </a:ext>
            </a:extLst>
          </p:cNvPr>
          <p:cNvSpPr txBox="1"/>
          <p:nvPr/>
        </p:nvSpPr>
        <p:spPr>
          <a:xfrm>
            <a:off x="8119027" y="4203355"/>
            <a:ext cx="16273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rgbClr val="353C7A"/>
                </a:solidFill>
                <a:latin typeface="Avenir Next LT Pro"/>
                <a:cs typeface="Aharoni"/>
                <a:sym typeface="Avenir"/>
              </a:rPr>
              <a:t>Philippe Carré</a:t>
            </a:r>
            <a:endParaRPr lang="fr-FR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B114B67D-747F-8339-1043-7F9EE072DBC4}"/>
              </a:ext>
            </a:extLst>
          </p:cNvPr>
          <p:cNvSpPr txBox="1"/>
          <p:nvPr/>
        </p:nvSpPr>
        <p:spPr>
          <a:xfrm>
            <a:off x="10078348" y="4131616"/>
            <a:ext cx="17482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rgbClr val="353C7A"/>
                </a:solidFill>
                <a:latin typeface="Avenir Next LT Pro"/>
                <a:cs typeface="Aharoni"/>
                <a:sym typeface="Avenir"/>
              </a:rPr>
              <a:t>Clémence </a:t>
            </a:r>
            <a:r>
              <a:rPr lang="fr-FR" b="1" dirty="0" err="1">
                <a:solidFill>
                  <a:srgbClr val="353C7A"/>
                </a:solidFill>
                <a:latin typeface="Avenir Next LT Pro"/>
                <a:cs typeface="Aharoni"/>
                <a:sym typeface="Avenir"/>
              </a:rPr>
              <a:t>Juillard</a:t>
            </a:r>
            <a:endParaRPr lang="fr-FR" dirty="0"/>
          </a:p>
        </p:txBody>
      </p:sp>
      <p:sp>
        <p:nvSpPr>
          <p:cNvPr id="20" name="Google Shape;294;p9">
            <a:extLst>
              <a:ext uri="{FF2B5EF4-FFF2-40B4-BE49-F238E27FC236}">
                <a16:creationId xmlns:a16="http://schemas.microsoft.com/office/drawing/2014/main" id="{476C2AF4-58F6-A63F-DA9C-24426CB50192}"/>
              </a:ext>
            </a:extLst>
          </p:cNvPr>
          <p:cNvSpPr/>
          <p:nvPr/>
        </p:nvSpPr>
        <p:spPr>
          <a:xfrm>
            <a:off x="10221258" y="4651893"/>
            <a:ext cx="1462454" cy="1386840"/>
          </a:xfrm>
          <a:prstGeom prst="ellipse">
            <a:avLst/>
          </a:pr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>
            <a:solidFill>
              <a:srgbClr val="364A7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289;p9">
            <a:extLst>
              <a:ext uri="{FF2B5EF4-FFF2-40B4-BE49-F238E27FC236}">
                <a16:creationId xmlns:a16="http://schemas.microsoft.com/office/drawing/2014/main" id="{1E415A0F-3E1B-AEBC-D12F-E43FC0BAACB0}"/>
              </a:ext>
            </a:extLst>
          </p:cNvPr>
          <p:cNvSpPr/>
          <p:nvPr/>
        </p:nvSpPr>
        <p:spPr>
          <a:xfrm>
            <a:off x="6349288" y="4663558"/>
            <a:ext cx="1437855" cy="1363511"/>
          </a:xfrm>
          <a:prstGeom prst="ellipse">
            <a:avLst/>
          </a:prstGeom>
          <a:blipFill dpi="0"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>
            <a:solidFill>
              <a:srgbClr val="364A7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B175077-538B-EDE9-4867-1D505F9447BF}"/>
              </a:ext>
            </a:extLst>
          </p:cNvPr>
          <p:cNvSpPr txBox="1"/>
          <p:nvPr/>
        </p:nvSpPr>
        <p:spPr>
          <a:xfrm>
            <a:off x="6137286" y="6027069"/>
            <a:ext cx="182304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 b="1">
                <a:solidFill>
                  <a:srgbClr val="353C7A"/>
                </a:solidFill>
                <a:latin typeface="Avenir Next LT Pro"/>
                <a:cs typeface="Aharoni"/>
              </a:defRPr>
            </a:lvl1pPr>
          </a:lstStyle>
          <a:p>
            <a:r>
              <a:rPr lang="fr-FR" dirty="0">
                <a:sym typeface="Avenir"/>
              </a:rPr>
              <a:t>Laurie </a:t>
            </a:r>
            <a:r>
              <a:rPr lang="fr-FR" dirty="0" err="1">
                <a:sym typeface="Avenir"/>
              </a:rPr>
              <a:t>Ayouaz</a:t>
            </a:r>
            <a:endParaRPr lang="fr-FR" dirty="0"/>
          </a:p>
        </p:txBody>
      </p:sp>
      <p:sp>
        <p:nvSpPr>
          <p:cNvPr id="8" name="Google Shape;289;p9">
            <a:extLst>
              <a:ext uri="{FF2B5EF4-FFF2-40B4-BE49-F238E27FC236}">
                <a16:creationId xmlns:a16="http://schemas.microsoft.com/office/drawing/2014/main" id="{174ED9DE-A169-DF50-899C-B4EC69213495}"/>
              </a:ext>
            </a:extLst>
          </p:cNvPr>
          <p:cNvSpPr/>
          <p:nvPr/>
        </p:nvSpPr>
        <p:spPr>
          <a:xfrm>
            <a:off x="2412661" y="2597590"/>
            <a:ext cx="1454555" cy="1379348"/>
          </a:xfrm>
          <a:prstGeom prst="ellipse">
            <a:avLst/>
          </a:prstGeom>
          <a:blipFill dpi="0"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>
            <a:solidFill>
              <a:srgbClr val="364A7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E3962BC-0329-D34A-5492-FF02F4D4E8B3}"/>
              </a:ext>
            </a:extLst>
          </p:cNvPr>
          <p:cNvSpPr txBox="1"/>
          <p:nvPr/>
        </p:nvSpPr>
        <p:spPr>
          <a:xfrm>
            <a:off x="2270308" y="4100376"/>
            <a:ext cx="182304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 b="1">
                <a:solidFill>
                  <a:srgbClr val="353C7A"/>
                </a:solidFill>
                <a:latin typeface="Avenir Next LT Pro"/>
                <a:cs typeface="Aharoni"/>
              </a:defRPr>
            </a:lvl1pPr>
          </a:lstStyle>
          <a:p>
            <a:r>
              <a:rPr lang="fr-FR" dirty="0">
                <a:sym typeface="Avenir"/>
              </a:rPr>
              <a:t>Gauthier Bailleul</a:t>
            </a:r>
            <a:endParaRPr lang="fr-FR" dirty="0"/>
          </a:p>
        </p:txBody>
      </p:sp>
      <p:sp>
        <p:nvSpPr>
          <p:cNvPr id="18" name="Google Shape;289;p9">
            <a:extLst>
              <a:ext uri="{FF2B5EF4-FFF2-40B4-BE49-F238E27FC236}">
                <a16:creationId xmlns:a16="http://schemas.microsoft.com/office/drawing/2014/main" id="{687B70FF-4C1F-B06B-D533-EA00E7CCC71A}"/>
              </a:ext>
            </a:extLst>
          </p:cNvPr>
          <p:cNvSpPr/>
          <p:nvPr/>
        </p:nvSpPr>
        <p:spPr>
          <a:xfrm>
            <a:off x="440957" y="4666895"/>
            <a:ext cx="1462458" cy="1386841"/>
          </a:xfrm>
          <a:prstGeom prst="ellipse">
            <a:avLst/>
          </a:prstGeom>
          <a:blipFill dpi="0"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>
            <a:solidFill>
              <a:srgbClr val="364A7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7FE550A6-0908-8856-781B-71E1ED7A6FD1}"/>
              </a:ext>
            </a:extLst>
          </p:cNvPr>
          <p:cNvSpPr txBox="1"/>
          <p:nvPr/>
        </p:nvSpPr>
        <p:spPr>
          <a:xfrm>
            <a:off x="225108" y="6029307"/>
            <a:ext cx="182304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b="1">
                <a:solidFill>
                  <a:srgbClr val="353C7A"/>
                </a:solidFill>
                <a:latin typeface="Avenir Next LT Pro"/>
                <a:cs typeface="Aharoni"/>
              </a:defRPr>
            </a:lvl1pPr>
          </a:lstStyle>
          <a:p>
            <a:r>
              <a:rPr lang="fr-FR" dirty="0">
                <a:sym typeface="Avenir"/>
              </a:rPr>
              <a:t>Sylvain Jablonski</a:t>
            </a:r>
            <a:endParaRPr lang="fr-FR" dirty="0"/>
          </a:p>
        </p:txBody>
      </p:sp>
      <p:sp>
        <p:nvSpPr>
          <p:cNvPr id="21" name="Google Shape;289;p9">
            <a:extLst>
              <a:ext uri="{FF2B5EF4-FFF2-40B4-BE49-F238E27FC236}">
                <a16:creationId xmlns:a16="http://schemas.microsoft.com/office/drawing/2014/main" id="{1116D74A-633D-ABA8-1D10-7AF1FD0016EC}"/>
              </a:ext>
            </a:extLst>
          </p:cNvPr>
          <p:cNvSpPr/>
          <p:nvPr/>
        </p:nvSpPr>
        <p:spPr>
          <a:xfrm>
            <a:off x="8184416" y="866200"/>
            <a:ext cx="1500460" cy="1422880"/>
          </a:xfrm>
          <a:prstGeom prst="ellipse">
            <a:avLst/>
          </a:prstGeom>
          <a:blipFill dpi="0"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>
            <a:solidFill>
              <a:srgbClr val="364A7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170C7FED-AF72-BDA4-FE0F-4E1A9D0A2C39}"/>
              </a:ext>
            </a:extLst>
          </p:cNvPr>
          <p:cNvSpPr txBox="1"/>
          <p:nvPr/>
        </p:nvSpPr>
        <p:spPr>
          <a:xfrm>
            <a:off x="8028946" y="2318739"/>
            <a:ext cx="182304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b="1">
                <a:solidFill>
                  <a:srgbClr val="353C7A"/>
                </a:solidFill>
                <a:latin typeface="Avenir Next LT Pro"/>
                <a:cs typeface="Aharoni"/>
              </a:defRPr>
            </a:lvl1pPr>
          </a:lstStyle>
          <a:p>
            <a:r>
              <a:rPr lang="fr-FR" dirty="0">
                <a:sym typeface="Avenir"/>
              </a:rPr>
              <a:t>Laurent Labbe</a:t>
            </a:r>
            <a:endParaRPr lang="fr-FR" dirty="0"/>
          </a:p>
        </p:txBody>
      </p:sp>
      <p:sp>
        <p:nvSpPr>
          <p:cNvPr id="23" name="Google Shape;293;p9">
            <a:extLst>
              <a:ext uri="{FF2B5EF4-FFF2-40B4-BE49-F238E27FC236}">
                <a16:creationId xmlns:a16="http://schemas.microsoft.com/office/drawing/2014/main" id="{BC0ECD7A-7FF7-0DFC-34B4-83F39436A1DD}"/>
              </a:ext>
            </a:extLst>
          </p:cNvPr>
          <p:cNvSpPr/>
          <p:nvPr/>
        </p:nvSpPr>
        <p:spPr>
          <a:xfrm>
            <a:off x="2421527" y="4663558"/>
            <a:ext cx="1462454" cy="1386840"/>
          </a:xfrm>
          <a:prstGeom prst="ellipse">
            <a:avLst/>
          </a:prstGeom>
          <a:blipFill dpi="0"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>
            <a:solidFill>
              <a:srgbClr val="364A7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8B486F6B-E00F-6B2D-BF6E-5F2D78CB1C2C}"/>
              </a:ext>
            </a:extLst>
          </p:cNvPr>
          <p:cNvSpPr txBox="1"/>
          <p:nvPr/>
        </p:nvSpPr>
        <p:spPr>
          <a:xfrm>
            <a:off x="2150929" y="6013129"/>
            <a:ext cx="19325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 b="1">
                <a:solidFill>
                  <a:srgbClr val="353C7A"/>
                </a:solidFill>
                <a:latin typeface="Avenir Next LT Pro"/>
                <a:cs typeface="Aharoni"/>
              </a:defRPr>
            </a:lvl1pPr>
          </a:lstStyle>
          <a:p>
            <a:r>
              <a:rPr lang="fr-FR" dirty="0">
                <a:sym typeface="Avenir"/>
              </a:rPr>
              <a:t>Charlotte Bertrand</a:t>
            </a:r>
            <a:endParaRPr lang="fr-FR" dirty="0"/>
          </a:p>
        </p:txBody>
      </p:sp>
      <p:sp>
        <p:nvSpPr>
          <p:cNvPr id="25" name="Google Shape;289;p9">
            <a:extLst>
              <a:ext uri="{FF2B5EF4-FFF2-40B4-BE49-F238E27FC236}">
                <a16:creationId xmlns:a16="http://schemas.microsoft.com/office/drawing/2014/main" id="{5907AB73-86CD-0CD5-E960-BD95CEE64877}"/>
              </a:ext>
            </a:extLst>
          </p:cNvPr>
          <p:cNvSpPr/>
          <p:nvPr/>
        </p:nvSpPr>
        <p:spPr>
          <a:xfrm>
            <a:off x="6317070" y="2666651"/>
            <a:ext cx="1463482" cy="1387813"/>
          </a:xfrm>
          <a:prstGeom prst="ellipse">
            <a:avLst/>
          </a:prstGeom>
          <a:blipFill dpi="0"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>
            <a:solidFill>
              <a:srgbClr val="364A7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E122F9E6-6E0E-0231-89CF-37A06FDEE2E4}"/>
              </a:ext>
            </a:extLst>
          </p:cNvPr>
          <p:cNvSpPr txBox="1"/>
          <p:nvPr/>
        </p:nvSpPr>
        <p:spPr>
          <a:xfrm>
            <a:off x="6174328" y="4168548"/>
            <a:ext cx="182304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b="1">
                <a:solidFill>
                  <a:srgbClr val="353C7A"/>
                </a:solidFill>
                <a:latin typeface="Avenir Next LT Pro"/>
                <a:cs typeface="Aharoni"/>
              </a:defRPr>
            </a:lvl1pPr>
          </a:lstStyle>
          <a:p>
            <a:r>
              <a:rPr lang="fr-FR" dirty="0">
                <a:sym typeface="Avenir"/>
              </a:rPr>
              <a:t>Johann </a:t>
            </a:r>
            <a:r>
              <a:rPr lang="fr-FR" dirty="0" err="1">
                <a:sym typeface="Avenir"/>
              </a:rPr>
              <a:t>Vidalenc</a:t>
            </a:r>
            <a:endParaRPr lang="fr-FR" dirty="0"/>
          </a:p>
        </p:txBody>
      </p:sp>
      <p:sp>
        <p:nvSpPr>
          <p:cNvPr id="27" name="Google Shape;289;p9">
            <a:extLst>
              <a:ext uri="{FF2B5EF4-FFF2-40B4-BE49-F238E27FC236}">
                <a16:creationId xmlns:a16="http://schemas.microsoft.com/office/drawing/2014/main" id="{655A0198-7D8E-952B-A14E-3BD637B2401F}"/>
              </a:ext>
            </a:extLst>
          </p:cNvPr>
          <p:cNvSpPr/>
          <p:nvPr/>
        </p:nvSpPr>
        <p:spPr>
          <a:xfrm>
            <a:off x="8300320" y="4608245"/>
            <a:ext cx="1433040" cy="1358946"/>
          </a:xfrm>
          <a:prstGeom prst="ellipse">
            <a:avLst/>
          </a:prstGeom>
          <a:blipFill dpi="0"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>
            <a:solidFill>
              <a:srgbClr val="364A7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DCD4D2BE-6754-6F67-F9E4-DEE07306B458}"/>
              </a:ext>
            </a:extLst>
          </p:cNvPr>
          <p:cNvSpPr txBox="1"/>
          <p:nvPr/>
        </p:nvSpPr>
        <p:spPr>
          <a:xfrm>
            <a:off x="8028946" y="5902073"/>
            <a:ext cx="18965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 b="1">
                <a:solidFill>
                  <a:srgbClr val="353C7A"/>
                </a:solidFill>
                <a:latin typeface="Avenir Next LT Pro"/>
                <a:cs typeface="Aharoni"/>
              </a:defRPr>
            </a:lvl1pPr>
          </a:lstStyle>
          <a:p>
            <a:r>
              <a:rPr lang="fr-FR" dirty="0">
                <a:sym typeface="Avenir"/>
              </a:rPr>
              <a:t>Françoise de St-Sernin</a:t>
            </a:r>
            <a:endParaRPr lang="fr-FR" dirty="0"/>
          </a:p>
        </p:txBody>
      </p:sp>
      <p:sp>
        <p:nvSpPr>
          <p:cNvPr id="29" name="Google Shape;289;p9">
            <a:extLst>
              <a:ext uri="{FF2B5EF4-FFF2-40B4-BE49-F238E27FC236}">
                <a16:creationId xmlns:a16="http://schemas.microsoft.com/office/drawing/2014/main" id="{0A6B7B8F-AA2E-85DF-C1B4-03A4FBB6A467}"/>
              </a:ext>
            </a:extLst>
          </p:cNvPr>
          <p:cNvSpPr/>
          <p:nvPr/>
        </p:nvSpPr>
        <p:spPr>
          <a:xfrm>
            <a:off x="4421089" y="4612579"/>
            <a:ext cx="1476912" cy="1400550"/>
          </a:xfrm>
          <a:prstGeom prst="ellipse">
            <a:avLst/>
          </a:prstGeom>
          <a:blipFill dpi="0"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>
            <a:solidFill>
              <a:srgbClr val="364A7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994E5CCE-2DA3-1504-9329-08C0FE7EA174}"/>
              </a:ext>
            </a:extLst>
          </p:cNvPr>
          <p:cNvSpPr txBox="1"/>
          <p:nvPr/>
        </p:nvSpPr>
        <p:spPr>
          <a:xfrm>
            <a:off x="4271372" y="6009794"/>
            <a:ext cx="182304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 b="1">
                <a:solidFill>
                  <a:srgbClr val="353C7A"/>
                </a:solidFill>
                <a:latin typeface="Avenir Next LT Pro"/>
                <a:cs typeface="Aharoni"/>
              </a:defRPr>
            </a:lvl1pPr>
          </a:lstStyle>
          <a:p>
            <a:r>
              <a:rPr lang="fr-FR" dirty="0">
                <a:sym typeface="Avenir"/>
              </a:rPr>
              <a:t>Claire Olivier</a:t>
            </a:r>
            <a:endParaRPr lang="fr-F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40;g20490dfdb38_0_5">
            <a:extLst>
              <a:ext uri="{FF2B5EF4-FFF2-40B4-BE49-F238E27FC236}">
                <a16:creationId xmlns:a16="http://schemas.microsoft.com/office/drawing/2014/main" id="{F07C218A-F5CD-B858-CF78-EC89319F9E02}"/>
              </a:ext>
            </a:extLst>
          </p:cNvPr>
          <p:cNvSpPr/>
          <p:nvPr/>
        </p:nvSpPr>
        <p:spPr>
          <a:xfrm>
            <a:off x="450873" y="3352231"/>
            <a:ext cx="3764567" cy="54310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cap="flat" cmpd="sng">
            <a:solidFill>
              <a:srgbClr val="4472C4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fr-FR" b="1" dirty="0">
                <a:solidFill>
                  <a:srgbClr val="D5654F"/>
                </a:solidFill>
                <a:latin typeface="Avenir Next LT Pro"/>
                <a:cs typeface="Calibri"/>
                <a:sym typeface="Calibri"/>
              </a:rPr>
              <a:t>Titre RNCP</a:t>
            </a:r>
            <a:r>
              <a:rPr lang="fr-FR" b="1" dirty="0">
                <a:solidFill>
                  <a:srgbClr val="D5654F"/>
                </a:solidFill>
                <a:latin typeface="Avenir Next LT Pro"/>
                <a:cs typeface="Calibri"/>
              </a:rPr>
              <a:t> </a:t>
            </a:r>
            <a:r>
              <a:rPr lang="fr-FR" b="1" dirty="0">
                <a:solidFill>
                  <a:srgbClr val="D5654F"/>
                </a:solidFill>
                <a:latin typeface="Avenir Next LT Pro"/>
                <a:cs typeface="Calibri"/>
                <a:sym typeface="Calibri"/>
              </a:rPr>
              <a:t>Niveau 7 : Bac+5</a:t>
            </a:r>
          </a:p>
          <a:p>
            <a:pPr algn="ctr"/>
            <a:r>
              <a:rPr lang="fr-FR" b="1" dirty="0">
                <a:solidFill>
                  <a:srgbClr val="D5654F"/>
                </a:solidFill>
                <a:latin typeface="Avenir Next LT Pro"/>
                <a:cs typeface="Calibri"/>
                <a:sym typeface="Calibri"/>
              </a:rPr>
              <a:t>Certificateur :</a:t>
            </a:r>
            <a:endParaRPr lang="fr-FR" b="1" dirty="0">
              <a:solidFill>
                <a:srgbClr val="D5654F"/>
              </a:solidFill>
              <a:latin typeface="Avenir Next LT Pro"/>
              <a:cs typeface="Calibri"/>
            </a:endParaRPr>
          </a:p>
        </p:txBody>
      </p:sp>
      <p:sp>
        <p:nvSpPr>
          <p:cNvPr id="138" name="Google Shape;138;g20490dfdb38_0_5"/>
          <p:cNvSpPr txBox="1">
            <a:spLocks noGrp="1"/>
          </p:cNvSpPr>
          <p:nvPr>
            <p:ph type="title"/>
          </p:nvPr>
        </p:nvSpPr>
        <p:spPr>
          <a:xfrm>
            <a:off x="935431" y="131879"/>
            <a:ext cx="7823255" cy="5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fr-FR" dirty="0">
                <a:latin typeface="Avenir Next LT Pro Demi" panose="020B0704020202020204" pitchFamily="34" charset="0"/>
              </a:rPr>
              <a:t>Focus sur Le cube : un parcours RH Certifié</a:t>
            </a:r>
            <a:endParaRPr dirty="0">
              <a:latin typeface="Avenir Next LT Pro Demi" panose="020B0704020202020204" pitchFamily="34" charset="0"/>
            </a:endParaRPr>
          </a:p>
        </p:txBody>
      </p:sp>
      <p:sp>
        <p:nvSpPr>
          <p:cNvPr id="139" name="Google Shape;139;g20490dfdb38_0_5"/>
          <p:cNvSpPr txBox="1"/>
          <p:nvPr/>
        </p:nvSpPr>
        <p:spPr>
          <a:xfrm>
            <a:off x="1474915" y="823652"/>
            <a:ext cx="9480632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fr-FR" sz="1800" b="1" dirty="0">
                <a:solidFill>
                  <a:schemeClr val="dk1"/>
                </a:solidFill>
                <a:latin typeface="Avenir Next LT Pro Demi" panose="020B0704020202020204" pitchFamily="34" charset="0"/>
                <a:ea typeface="Calibri"/>
                <a:cs typeface="Calibri"/>
                <a:sym typeface="Calibri"/>
              </a:rPr>
              <a:t>Former les acteurs des métiers RH grâce à une formation diplômante exécutive online au service de la reconversion et de la montée en compétences</a:t>
            </a:r>
            <a:endParaRPr lang="fr-FR" b="1" dirty="0">
              <a:solidFill>
                <a:schemeClr val="dk1"/>
              </a:solidFill>
              <a:latin typeface="Avenir Next LT Pro Demi" panose="020B0704020202020204" pitchFamily="34" charset="0"/>
            </a:endParaRPr>
          </a:p>
        </p:txBody>
      </p:sp>
      <p:sp>
        <p:nvSpPr>
          <p:cNvPr id="3" name="Google Shape;143;g20490dfdb38_0_5">
            <a:extLst>
              <a:ext uri="{FF2B5EF4-FFF2-40B4-BE49-F238E27FC236}">
                <a16:creationId xmlns:a16="http://schemas.microsoft.com/office/drawing/2014/main" id="{C48AE097-29A1-E027-E1E8-86746F13B65F}"/>
              </a:ext>
            </a:extLst>
          </p:cNvPr>
          <p:cNvSpPr/>
          <p:nvPr/>
        </p:nvSpPr>
        <p:spPr>
          <a:xfrm>
            <a:off x="9397871" y="3159592"/>
            <a:ext cx="1814162" cy="452021"/>
          </a:xfrm>
          <a:prstGeom prst="roundRect">
            <a:avLst>
              <a:gd name="adj" fmla="val 16667"/>
            </a:avLst>
          </a:prstGeom>
          <a:solidFill>
            <a:srgbClr val="F7B103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45700" rIns="0" bIns="45700" anchor="ctr" anchorCtr="0">
            <a:noAutofit/>
          </a:bodyPr>
          <a:lstStyle/>
          <a:p>
            <a:pPr algn="ctr"/>
            <a:r>
              <a:rPr lang="fr-FR" sz="13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/>
                <a:cs typeface="Calibri"/>
              </a:rPr>
              <a:t>Fidéliser</a:t>
            </a:r>
            <a:endParaRPr lang="fr-FR"/>
          </a:p>
        </p:txBody>
      </p:sp>
      <p:sp>
        <p:nvSpPr>
          <p:cNvPr id="5" name="Google Shape;143;g20490dfdb38_0_5">
            <a:extLst>
              <a:ext uri="{FF2B5EF4-FFF2-40B4-BE49-F238E27FC236}">
                <a16:creationId xmlns:a16="http://schemas.microsoft.com/office/drawing/2014/main" id="{852531A0-6424-B7B0-6D30-003C64C2EA92}"/>
              </a:ext>
            </a:extLst>
          </p:cNvPr>
          <p:cNvSpPr/>
          <p:nvPr/>
        </p:nvSpPr>
        <p:spPr>
          <a:xfrm>
            <a:off x="9371647" y="4275015"/>
            <a:ext cx="1866607" cy="452021"/>
          </a:xfrm>
          <a:prstGeom prst="roundRect">
            <a:avLst>
              <a:gd name="adj" fmla="val 16667"/>
            </a:avLst>
          </a:prstGeom>
          <a:solidFill>
            <a:srgbClr val="DA5114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fr-FR" sz="13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/>
                <a:cs typeface="Calibri"/>
                <a:sym typeface="Calibri"/>
              </a:rPr>
              <a:t>Piloter</a:t>
            </a:r>
            <a:endParaRPr lang="fr-FR"/>
          </a:p>
        </p:txBody>
      </p:sp>
      <p:sp>
        <p:nvSpPr>
          <p:cNvPr id="6" name="Google Shape;147;g20490dfdb38_0_5">
            <a:extLst>
              <a:ext uri="{FF2B5EF4-FFF2-40B4-BE49-F238E27FC236}">
                <a16:creationId xmlns:a16="http://schemas.microsoft.com/office/drawing/2014/main" id="{14DACB59-6FCF-2608-1462-9428E30E625B}"/>
              </a:ext>
            </a:extLst>
          </p:cNvPr>
          <p:cNvSpPr/>
          <p:nvPr/>
        </p:nvSpPr>
        <p:spPr>
          <a:xfrm>
            <a:off x="9372280" y="3707575"/>
            <a:ext cx="1865342" cy="452022"/>
          </a:xfrm>
          <a:prstGeom prst="roundRect">
            <a:avLst>
              <a:gd name="adj" fmla="val 16667"/>
            </a:avLst>
          </a:prstGeom>
          <a:solidFill>
            <a:srgbClr val="EE0000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fr-FR" sz="13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/>
                <a:cs typeface="Calibri"/>
              </a:rPr>
              <a:t>Accompagner</a:t>
            </a:r>
            <a:endParaRPr lang="fr-FR" dirty="0"/>
          </a:p>
        </p:txBody>
      </p:sp>
      <p:sp>
        <p:nvSpPr>
          <p:cNvPr id="7" name="Google Shape;143;g20490dfdb38_0_5">
            <a:extLst>
              <a:ext uri="{FF2B5EF4-FFF2-40B4-BE49-F238E27FC236}">
                <a16:creationId xmlns:a16="http://schemas.microsoft.com/office/drawing/2014/main" id="{ECF6C58C-759F-F6D1-31AE-1D69FB839C4F}"/>
              </a:ext>
            </a:extLst>
          </p:cNvPr>
          <p:cNvSpPr/>
          <p:nvPr/>
        </p:nvSpPr>
        <p:spPr>
          <a:xfrm>
            <a:off x="9373782" y="2604455"/>
            <a:ext cx="1862340" cy="455641"/>
          </a:xfrm>
          <a:prstGeom prst="roundRect">
            <a:avLst>
              <a:gd name="adj" fmla="val 16667"/>
            </a:avLst>
          </a:prstGeom>
          <a:solidFill>
            <a:srgbClr val="FFE311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fr-FR" sz="13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/>
                <a:cs typeface="Calibri"/>
              </a:rPr>
              <a:t>Attirer</a:t>
            </a:r>
            <a:endParaRPr lang="fr-FR">
              <a:solidFill>
                <a:schemeClr val="bg1"/>
              </a:solidFill>
            </a:endParaRPr>
          </a:p>
        </p:txBody>
      </p:sp>
      <p:sp>
        <p:nvSpPr>
          <p:cNvPr id="10" name="Google Shape;147;g20490dfdb38_0_5">
            <a:extLst>
              <a:ext uri="{FF2B5EF4-FFF2-40B4-BE49-F238E27FC236}">
                <a16:creationId xmlns:a16="http://schemas.microsoft.com/office/drawing/2014/main" id="{BE4AB023-DFB7-E7A6-9D8E-F3618667C410}"/>
              </a:ext>
            </a:extLst>
          </p:cNvPr>
          <p:cNvSpPr/>
          <p:nvPr/>
        </p:nvSpPr>
        <p:spPr>
          <a:xfrm>
            <a:off x="9412056" y="4836806"/>
            <a:ext cx="1865342" cy="489871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fr-FR" sz="13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/>
                <a:cs typeface="Calibri"/>
              </a:rPr>
              <a:t>Maitriser</a:t>
            </a:r>
          </a:p>
        </p:txBody>
      </p:sp>
      <p:sp>
        <p:nvSpPr>
          <p:cNvPr id="8" name="Google Shape;140;g20490dfdb38_0_5">
            <a:extLst>
              <a:ext uri="{FF2B5EF4-FFF2-40B4-BE49-F238E27FC236}">
                <a16:creationId xmlns:a16="http://schemas.microsoft.com/office/drawing/2014/main" id="{05216FD7-2C44-78A3-5675-014B3F75BCA7}"/>
              </a:ext>
            </a:extLst>
          </p:cNvPr>
          <p:cNvSpPr/>
          <p:nvPr/>
        </p:nvSpPr>
        <p:spPr>
          <a:xfrm>
            <a:off x="450874" y="2572013"/>
            <a:ext cx="3764567" cy="54310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cap="flat" cmpd="sng">
            <a:solidFill>
              <a:srgbClr val="4472C4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fr-FR" b="1" dirty="0">
                <a:solidFill>
                  <a:srgbClr val="D5654F"/>
                </a:solidFill>
                <a:latin typeface="Avenir Next LT Pro"/>
                <a:cs typeface="Calibri"/>
              </a:rPr>
              <a:t>Approche tridimensionnelle : </a:t>
            </a:r>
          </a:p>
          <a:p>
            <a:pPr algn="ctr"/>
            <a:r>
              <a:rPr lang="fr-FR" b="1" dirty="0">
                <a:solidFill>
                  <a:srgbClr val="D5654F"/>
                </a:solidFill>
                <a:latin typeface="Avenir Next LT Pro"/>
                <a:cs typeface="Calibri"/>
              </a:rPr>
              <a:t>Marché, Métier, Individu</a:t>
            </a:r>
          </a:p>
        </p:txBody>
      </p:sp>
      <p:sp>
        <p:nvSpPr>
          <p:cNvPr id="9" name="Google Shape;147;g20490dfdb38_0_5">
            <a:extLst>
              <a:ext uri="{FF2B5EF4-FFF2-40B4-BE49-F238E27FC236}">
                <a16:creationId xmlns:a16="http://schemas.microsoft.com/office/drawing/2014/main" id="{407EC38B-F07D-4F58-65EA-F153F0B1C36C}"/>
              </a:ext>
            </a:extLst>
          </p:cNvPr>
          <p:cNvSpPr/>
          <p:nvPr/>
        </p:nvSpPr>
        <p:spPr>
          <a:xfrm>
            <a:off x="9412056" y="5426173"/>
            <a:ext cx="1865342" cy="489871"/>
          </a:xfrm>
          <a:prstGeom prst="roundRect">
            <a:avLst>
              <a:gd name="adj" fmla="val 16667"/>
            </a:avLst>
          </a:prstGeom>
          <a:solidFill>
            <a:schemeClr val="accent6">
              <a:lumMod val="75000"/>
            </a:schemeClr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fr-FR" sz="13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/>
                <a:cs typeface="Calibri"/>
              </a:rPr>
              <a:t>Développer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1" name="Modèle 3D 10" descr="Cube gris foncé">
                <a:extLst>
                  <a:ext uri="{FF2B5EF4-FFF2-40B4-BE49-F238E27FC236}">
                    <a16:creationId xmlns:a16="http://schemas.microsoft.com/office/drawing/2014/main" id="{2796A55F-5313-4C4D-8C4C-E2F8A3F91DFF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4490814" y="1261003"/>
              <a:ext cx="3942517" cy="4410105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3942517" cy="4410105"/>
                    </a:xfrm>
                    <a:prstGeom prst="rect">
                      <a:avLst/>
                    </a:prstGeom>
                  </am3d:spPr>
                  <am3d:camera>
                    <am3d:pos x="0" y="0" z="81469193"/>
                    <am3d:up dx="0" dy="36000000" dz="0"/>
                    <am3d:lookAt x="0" y="0" z="0"/>
                    <am3d:perspective fov="2552737"/>
                  </am3d:camera>
                  <am3d:trans>
                    <am3d:meterPerModelUnit n="7140529" d="1000000"/>
                    <am3d:preTrans dx="0" dy="-17999995" dz="5866"/>
                    <am3d:scale>
                      <am3d:sx n="1000000" d="1000000"/>
                      <am3d:sy n="1000000" d="1000000"/>
                      <am3d:sz n="1000000" d="1000000"/>
                    </am3d:scale>
                    <am3d:rot ax="1794037" ay="2292372" az="1174681"/>
                    <am3d:postTrans dx="0" dy="0" dz="0"/>
                  </am3d:trans>
                  <am3d:raster rName="Office3DRenderer" rVer="16.0.8326">
                    <am3d:blip r:embed="rId4"/>
                  </am3d:raster>
                  <am3d:winViewport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1" name="Modèle 3D 10" descr="Cube gris foncé">
                <a:extLst>
                  <a:ext uri="{FF2B5EF4-FFF2-40B4-BE49-F238E27FC236}">
                    <a16:creationId xmlns:a16="http://schemas.microsoft.com/office/drawing/2014/main" id="{2796A55F-5313-4C4D-8C4C-E2F8A3F91DF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90814" y="1261003"/>
                <a:ext cx="3942517" cy="4410105"/>
              </a:xfrm>
              <a:prstGeom prst="rect">
                <a:avLst/>
              </a:prstGeom>
            </p:spPr>
          </p:pic>
        </mc:Fallback>
      </mc:AlternateContent>
      <p:pic>
        <p:nvPicPr>
          <p:cNvPr id="15" name="Google Shape;280;p8" descr=" - ">
            <a:extLst>
              <a:ext uri="{FF2B5EF4-FFF2-40B4-BE49-F238E27FC236}">
                <a16:creationId xmlns:a16="http://schemas.microsoft.com/office/drawing/2014/main" id="{A6330C4F-A7A6-36D9-197A-E426DB95039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85849" y="3600730"/>
            <a:ext cx="775269" cy="251673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40;g20490dfdb38_0_5">
            <a:extLst>
              <a:ext uri="{FF2B5EF4-FFF2-40B4-BE49-F238E27FC236}">
                <a16:creationId xmlns:a16="http://schemas.microsoft.com/office/drawing/2014/main" id="{ED0855C4-B62F-7961-002E-FD81754A1E3F}"/>
              </a:ext>
            </a:extLst>
          </p:cNvPr>
          <p:cNvSpPr/>
          <p:nvPr/>
        </p:nvSpPr>
        <p:spPr>
          <a:xfrm>
            <a:off x="447582" y="4100902"/>
            <a:ext cx="3764567" cy="54310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cap="flat" cmpd="sng">
            <a:solidFill>
              <a:srgbClr val="4472C4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fr-FR" b="1" dirty="0">
                <a:solidFill>
                  <a:srgbClr val="D5654F"/>
                </a:solidFill>
                <a:latin typeface="Avenir Next LT Pro"/>
                <a:cs typeface="Calibri"/>
              </a:rPr>
              <a:t>12 modules en ligne autour des 12 thématiques clés du métier de RRH</a:t>
            </a:r>
          </a:p>
        </p:txBody>
      </p:sp>
      <p:sp>
        <p:nvSpPr>
          <p:cNvPr id="20" name="Google Shape;140;g20490dfdb38_0_5">
            <a:extLst>
              <a:ext uri="{FF2B5EF4-FFF2-40B4-BE49-F238E27FC236}">
                <a16:creationId xmlns:a16="http://schemas.microsoft.com/office/drawing/2014/main" id="{87338F17-89F1-69AF-690B-AA219A24CE5E}"/>
              </a:ext>
            </a:extLst>
          </p:cNvPr>
          <p:cNvSpPr/>
          <p:nvPr/>
        </p:nvSpPr>
        <p:spPr>
          <a:xfrm>
            <a:off x="9042138" y="1639689"/>
            <a:ext cx="2605177" cy="54310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cap="flat" cmpd="sng">
            <a:solidFill>
              <a:srgbClr val="4472C4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fr-FR" b="1" dirty="0">
                <a:solidFill>
                  <a:srgbClr val="D5654F"/>
                </a:solidFill>
                <a:latin typeface="Avenir Next LT Pro"/>
                <a:cs typeface="Calibri"/>
              </a:rPr>
              <a:t>Les 6 facettes essentielles du métier de RRH</a:t>
            </a:r>
          </a:p>
        </p:txBody>
      </p:sp>
    </p:spTree>
    <p:extLst>
      <p:ext uri="{BB962C8B-B14F-4D97-AF65-F5344CB8AC3E}">
        <p14:creationId xmlns:p14="http://schemas.microsoft.com/office/powerpoint/2010/main" val="537365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0490dfdb38_0_5"/>
          <p:cNvSpPr txBox="1">
            <a:spLocks noGrp="1"/>
          </p:cNvSpPr>
          <p:nvPr>
            <p:ph type="title"/>
          </p:nvPr>
        </p:nvSpPr>
        <p:spPr>
          <a:xfrm>
            <a:off x="979522" y="158959"/>
            <a:ext cx="6801900" cy="5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fr-FR" dirty="0">
                <a:latin typeface="Avenir Next LT Pro Demi" panose="020B0704020202020204" pitchFamily="34" charset="0"/>
              </a:rPr>
              <a:t>Le projet</a:t>
            </a:r>
          </a:p>
        </p:txBody>
      </p:sp>
      <p:sp>
        <p:nvSpPr>
          <p:cNvPr id="139" name="Google Shape;139;g20490dfdb38_0_5"/>
          <p:cNvSpPr txBox="1"/>
          <p:nvPr/>
        </p:nvSpPr>
        <p:spPr>
          <a:xfrm>
            <a:off x="209918" y="934401"/>
            <a:ext cx="11430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114300" algn="just">
              <a:buClr>
                <a:srgbClr val="353C7A"/>
              </a:buClr>
              <a:buSzPts val="1800"/>
              <a:defRPr sz="2400" b="1">
                <a:solidFill>
                  <a:srgbClr val="353C7A"/>
                </a:solidFill>
                <a:latin typeface="Avenir Next LT Pro" panose="020B0504020202020204" pitchFamily="34" charset="0"/>
                <a:ea typeface="Avenir"/>
                <a:cs typeface="Aharoni" panose="02010803020104030203" pitchFamily="2" charset="-79"/>
              </a:defRPr>
            </a:lvl1pPr>
          </a:lstStyle>
          <a:p>
            <a:pPr algn="ctr"/>
            <a:r>
              <a:rPr lang="fr-FR" sz="1800" dirty="0">
                <a:sym typeface="Calibri"/>
              </a:rPr>
              <a:t>Accompagner les entreprises à faire face aux transitions, évolutions et mutations des marchés et des métiers en créant des organismes de formation spécialisés.</a:t>
            </a:r>
          </a:p>
          <a:p>
            <a:pPr algn="ctr"/>
            <a:endParaRPr lang="fr-FR" sz="1800" dirty="0">
              <a:sym typeface="Calibri"/>
            </a:endParaRPr>
          </a:p>
          <a:p>
            <a:pPr algn="ctr"/>
            <a:r>
              <a:rPr lang="fr-FR" sz="1800" dirty="0">
                <a:sym typeface="Calibri"/>
              </a:rPr>
              <a:t>Le premier projet est dédié à la cible RH, une fonction aux responsabilités grandissantes &amp; futurs prescripteurs des déclinaisons LEARNS</a:t>
            </a:r>
          </a:p>
        </p:txBody>
      </p:sp>
      <p:sp>
        <p:nvSpPr>
          <p:cNvPr id="145" name="Google Shape;145;g20490dfdb38_0_5"/>
          <p:cNvSpPr/>
          <p:nvPr/>
        </p:nvSpPr>
        <p:spPr>
          <a:xfrm>
            <a:off x="574754" y="5345891"/>
            <a:ext cx="11065164" cy="489886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Demi" panose="020B0704020202020204" pitchFamily="34" charset="0"/>
                <a:cs typeface="Calibri"/>
              </a:rPr>
              <a:t>Management &amp; Développement personnel</a:t>
            </a:r>
          </a:p>
        </p:txBody>
      </p:sp>
      <p:sp>
        <p:nvSpPr>
          <p:cNvPr id="4" name="Google Shape;130;p7">
            <a:extLst>
              <a:ext uri="{FF2B5EF4-FFF2-40B4-BE49-F238E27FC236}">
                <a16:creationId xmlns:a16="http://schemas.microsoft.com/office/drawing/2014/main" id="{BF114785-724F-066C-5953-59C2659219DB}"/>
              </a:ext>
            </a:extLst>
          </p:cNvPr>
          <p:cNvSpPr/>
          <p:nvPr/>
        </p:nvSpPr>
        <p:spPr>
          <a:xfrm>
            <a:off x="552081" y="2448121"/>
            <a:ext cx="11087837" cy="77688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153961"/>
          </a:solidFill>
          <a:ln w="12700" cap="flat" cmpd="sng">
            <a:solidFill>
              <a:srgbClr val="14A92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dirty="0">
                <a:solidFill>
                  <a:schemeClr val="lt1"/>
                </a:solidFill>
                <a:latin typeface="Avenir Next LT Pro Demi" panose="020B0704020202020204" pitchFamily="34" charset="0"/>
                <a:ea typeface="Calibri"/>
                <a:cs typeface="Calibri"/>
                <a:sym typeface="Calibri"/>
              </a:rPr>
              <a:t>Life Long Learning</a:t>
            </a:r>
            <a:endParaRPr sz="1600" b="1" dirty="0">
              <a:latin typeface="Avenir Next LT Pro Demi" panose="020B0704020202020204" pitchFamily="34" charset="0"/>
            </a:endParaRP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596F4420-193F-C76F-F84D-05F34A91E026}"/>
              </a:ext>
            </a:extLst>
          </p:cNvPr>
          <p:cNvSpPr/>
          <p:nvPr/>
        </p:nvSpPr>
        <p:spPr>
          <a:xfrm>
            <a:off x="1370862" y="5954663"/>
            <a:ext cx="9472947" cy="311172"/>
          </a:xfrm>
          <a:prstGeom prst="roundRect">
            <a:avLst/>
          </a:prstGeom>
          <a:solidFill>
            <a:schemeClr val="bg1">
              <a:alpha val="50196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dirty="0">
                <a:solidFill>
                  <a:srgbClr val="164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Demi" panose="020B0704020202020204" pitchFamily="34" charset="0"/>
                <a:cs typeface="Calibri"/>
              </a:rPr>
              <a:t>Changement et transformation</a:t>
            </a:r>
          </a:p>
        </p:txBody>
      </p:sp>
      <p:sp>
        <p:nvSpPr>
          <p:cNvPr id="5" name="Google Shape;140;g20490dfdb38_0_5">
            <a:extLst>
              <a:ext uri="{FF2B5EF4-FFF2-40B4-BE49-F238E27FC236}">
                <a16:creationId xmlns:a16="http://schemas.microsoft.com/office/drawing/2014/main" id="{0EA77A6C-F4AF-4ACD-2299-895499BFE7B7}"/>
              </a:ext>
            </a:extLst>
          </p:cNvPr>
          <p:cNvSpPr/>
          <p:nvPr/>
        </p:nvSpPr>
        <p:spPr>
          <a:xfrm>
            <a:off x="490497" y="3304440"/>
            <a:ext cx="1967700" cy="18363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fr-FR" sz="1600" b="1" dirty="0">
              <a:solidFill>
                <a:srgbClr val="D5654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 Demi" panose="020B0704020202020204" pitchFamily="34" charset="0"/>
              <a:cs typeface="Calibri"/>
            </a:endParaRPr>
          </a:p>
        </p:txBody>
      </p:sp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432C2CCB-CFC8-2D4E-8795-C2B1F87B69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119" y="3835677"/>
            <a:ext cx="929208" cy="77382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Google Shape;140;g20490dfdb38_0_5">
            <a:extLst>
              <a:ext uri="{FF2B5EF4-FFF2-40B4-BE49-F238E27FC236}">
                <a16:creationId xmlns:a16="http://schemas.microsoft.com/office/drawing/2014/main" id="{9605F914-76EF-179C-8DB8-C5E7E5B0FADE}"/>
              </a:ext>
            </a:extLst>
          </p:cNvPr>
          <p:cNvSpPr/>
          <p:nvPr/>
        </p:nvSpPr>
        <p:spPr>
          <a:xfrm>
            <a:off x="2753870" y="3343890"/>
            <a:ext cx="1967700" cy="18363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fr-FR" sz="1600" b="1" dirty="0">
              <a:solidFill>
                <a:srgbClr val="D5654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 Demi" panose="020B0704020202020204" pitchFamily="34" charset="0"/>
              <a:cs typeface="Calibri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BA7E37E-F560-9E03-7306-F5CC1E25E5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3245" y="3835676"/>
            <a:ext cx="988949" cy="773825"/>
          </a:xfrm>
          <a:prstGeom prst="rect">
            <a:avLst/>
          </a:prstGeom>
        </p:spPr>
      </p:pic>
      <p:sp>
        <p:nvSpPr>
          <p:cNvPr id="11" name="Google Shape;140;g20490dfdb38_0_5">
            <a:extLst>
              <a:ext uri="{FF2B5EF4-FFF2-40B4-BE49-F238E27FC236}">
                <a16:creationId xmlns:a16="http://schemas.microsoft.com/office/drawing/2014/main" id="{2B6B5F97-863B-C75C-4743-4725FBF96B56}"/>
              </a:ext>
            </a:extLst>
          </p:cNvPr>
          <p:cNvSpPr/>
          <p:nvPr/>
        </p:nvSpPr>
        <p:spPr>
          <a:xfrm>
            <a:off x="5018281" y="3304440"/>
            <a:ext cx="1967700" cy="18363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fr-FR" sz="1600" b="1" dirty="0">
              <a:solidFill>
                <a:srgbClr val="D5654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 Demi" panose="020B0704020202020204" pitchFamily="34" charset="0"/>
              <a:cs typeface="Calibri"/>
            </a:endParaRPr>
          </a:p>
        </p:txBody>
      </p:sp>
      <p:sp>
        <p:nvSpPr>
          <p:cNvPr id="12" name="Google Shape;140;g20490dfdb38_0_5">
            <a:extLst>
              <a:ext uri="{FF2B5EF4-FFF2-40B4-BE49-F238E27FC236}">
                <a16:creationId xmlns:a16="http://schemas.microsoft.com/office/drawing/2014/main" id="{DCE26C96-9CA8-F39F-F887-122DB90FB3CC}"/>
              </a:ext>
            </a:extLst>
          </p:cNvPr>
          <p:cNvSpPr/>
          <p:nvPr/>
        </p:nvSpPr>
        <p:spPr>
          <a:xfrm>
            <a:off x="7282692" y="3261396"/>
            <a:ext cx="1967700" cy="18363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fr-FR" sz="1600" b="1" dirty="0">
              <a:solidFill>
                <a:srgbClr val="D5654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 Demi" panose="020B0704020202020204" pitchFamily="34" charset="0"/>
              <a:cs typeface="Calibri"/>
            </a:endParaRPr>
          </a:p>
        </p:txBody>
      </p:sp>
      <p:sp>
        <p:nvSpPr>
          <p:cNvPr id="13" name="Google Shape;140;g20490dfdb38_0_5">
            <a:extLst>
              <a:ext uri="{FF2B5EF4-FFF2-40B4-BE49-F238E27FC236}">
                <a16:creationId xmlns:a16="http://schemas.microsoft.com/office/drawing/2014/main" id="{A4655F27-4562-6C14-8475-AD17A2DB2D55}"/>
              </a:ext>
            </a:extLst>
          </p:cNvPr>
          <p:cNvSpPr/>
          <p:nvPr/>
        </p:nvSpPr>
        <p:spPr>
          <a:xfrm>
            <a:off x="9547103" y="3261396"/>
            <a:ext cx="1967700" cy="18363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fr-FR" sz="1600" b="1" dirty="0">
              <a:solidFill>
                <a:srgbClr val="D5654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 Demi" panose="020B0704020202020204" pitchFamily="34" charset="0"/>
              <a:cs typeface="Calibri"/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A081526F-12DA-6FA7-BB64-C679280419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5163" y="3814321"/>
            <a:ext cx="1520818" cy="870468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9535B04A-754D-BE10-D801-632B8F33BC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6546" y="3852089"/>
            <a:ext cx="1329763" cy="794932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642764BF-6329-D157-91C4-9EADE93D75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08846" y="3831842"/>
            <a:ext cx="1044214" cy="85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6180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2adaa8d168a76b3_0"/>
          <p:cNvSpPr txBox="1">
            <a:spLocks noGrp="1"/>
          </p:cNvSpPr>
          <p:nvPr>
            <p:ph type="title"/>
          </p:nvPr>
        </p:nvSpPr>
        <p:spPr>
          <a:xfrm>
            <a:off x="893162" y="108128"/>
            <a:ext cx="6801900" cy="556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latin typeface="Avenir Next LT Pro Demi" panose="020B0704020202020204" pitchFamily="34" charset="0"/>
              </a:rPr>
              <a:t>Temps Forts </a:t>
            </a:r>
            <a:endParaRPr dirty="0">
              <a:latin typeface="Avenir Next LT Pro Demi" panose="020B0704020202020204" pitchFamily="34" charset="0"/>
            </a:endParaRPr>
          </a:p>
        </p:txBody>
      </p:sp>
      <p:sp>
        <p:nvSpPr>
          <p:cNvPr id="201" name="Google Shape;201;g32adaa8d168a76b3_0"/>
          <p:cNvSpPr/>
          <p:nvPr/>
        </p:nvSpPr>
        <p:spPr>
          <a:xfrm>
            <a:off x="166532" y="949610"/>
            <a:ext cx="4021643" cy="434134"/>
          </a:xfrm>
          <a:prstGeom prst="homePlate">
            <a:avLst>
              <a:gd name="adj" fmla="val 50000"/>
            </a:avLst>
          </a:prstGeom>
          <a:solidFill>
            <a:schemeClr val="bg1"/>
          </a:solidFill>
          <a:ln w="9525" cap="flat" cmpd="sng">
            <a:solidFill>
              <a:srgbClr val="4472C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fr-FR" sz="2000" dirty="0">
                <a:latin typeface="Avenir Next LT Pro" panose="020B0504020202020204" pitchFamily="34" charset="0"/>
                <a:ea typeface="Calibri"/>
                <a:cs typeface="Calibri"/>
              </a:rPr>
              <a:t>Juin à Septembre</a:t>
            </a:r>
          </a:p>
        </p:txBody>
      </p:sp>
      <p:sp>
        <p:nvSpPr>
          <p:cNvPr id="204" name="Google Shape;204;g32adaa8d168a76b3_0"/>
          <p:cNvSpPr/>
          <p:nvPr/>
        </p:nvSpPr>
        <p:spPr>
          <a:xfrm>
            <a:off x="4041673" y="949610"/>
            <a:ext cx="4021643" cy="434134"/>
          </a:xfrm>
          <a:prstGeom prst="chevron">
            <a:avLst>
              <a:gd name="adj" fmla="val 50000"/>
            </a:avLst>
          </a:prstGeom>
          <a:solidFill>
            <a:schemeClr val="bg1"/>
          </a:solidFill>
          <a:ln w="9525" cap="flat" cmpd="sng">
            <a:solidFill>
              <a:srgbClr val="4472C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fr-FR" sz="2000">
                <a:latin typeface="Avenir Next LT Pro" panose="020B0504020202020204" pitchFamily="34" charset="0"/>
                <a:cs typeface="Calibri"/>
                <a:sym typeface="Calibri"/>
              </a:rPr>
              <a:t>Octobre à Décembre</a:t>
            </a:r>
            <a:endParaRPr lang="fr-FR" sz="2000">
              <a:latin typeface="Avenir Next LT Pro" panose="020B0504020202020204" pitchFamily="34" charset="0"/>
              <a:cs typeface="Calibri"/>
            </a:endParaRPr>
          </a:p>
        </p:txBody>
      </p:sp>
      <p:pic>
        <p:nvPicPr>
          <p:cNvPr id="3" name="Image 3">
            <a:extLst>
              <a:ext uri="{FF2B5EF4-FFF2-40B4-BE49-F238E27FC236}">
                <a16:creationId xmlns:a16="http://schemas.microsoft.com/office/drawing/2014/main" id="{4ADF7C65-D288-2CD9-8752-2A899EB7D0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19" y="1490411"/>
            <a:ext cx="3402458" cy="1370010"/>
          </a:xfrm>
          <a:prstGeom prst="rect">
            <a:avLst/>
          </a:prstGeom>
        </p:spPr>
      </p:pic>
      <p:sp>
        <p:nvSpPr>
          <p:cNvPr id="6" name="Google Shape;179;g1f885f45ba5_0_0">
            <a:extLst>
              <a:ext uri="{FF2B5EF4-FFF2-40B4-BE49-F238E27FC236}">
                <a16:creationId xmlns:a16="http://schemas.microsoft.com/office/drawing/2014/main" id="{8B5B3A04-5D32-ABC4-BD04-41C41E0B454D}"/>
              </a:ext>
            </a:extLst>
          </p:cNvPr>
          <p:cNvSpPr txBox="1"/>
          <p:nvPr/>
        </p:nvSpPr>
        <p:spPr>
          <a:xfrm>
            <a:off x="409366" y="2903825"/>
            <a:ext cx="3622033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fr-FR" b="1" dirty="0">
                <a:latin typeface="Avenir Next LT Pro" panose="020B0504020202020204" pitchFamily="34" charset="0"/>
                <a:ea typeface="Calibri"/>
                <a:cs typeface="Calibri"/>
                <a:sym typeface="Calibri"/>
              </a:rPr>
              <a:t>Lancement de </a:t>
            </a:r>
            <a:r>
              <a:rPr lang="fr-FR" b="1">
                <a:latin typeface="Avenir Next LT Pro" panose="020B0504020202020204" pitchFamily="34" charset="0"/>
                <a:ea typeface="Calibri"/>
                <a:cs typeface="Calibri"/>
                <a:sym typeface="Calibri"/>
              </a:rPr>
              <a:t>la Panoramic</a:t>
            </a:r>
            <a:endParaRPr lang="fr-FR" b="1" dirty="0">
              <a:latin typeface="Avenir Next LT Pro" panose="020B0504020202020204" pitchFamily="34" charset="0"/>
              <a:ea typeface="Calibri"/>
              <a:cs typeface="Calibri"/>
            </a:endParaRPr>
          </a:p>
        </p:txBody>
      </p:sp>
      <p:sp>
        <p:nvSpPr>
          <p:cNvPr id="9" name="Google Shape;179;g1f885f45ba5_0_0">
            <a:extLst>
              <a:ext uri="{FF2B5EF4-FFF2-40B4-BE49-F238E27FC236}">
                <a16:creationId xmlns:a16="http://schemas.microsoft.com/office/drawing/2014/main" id="{C98E401C-DCBF-A49C-EF9D-91B34969E35A}"/>
              </a:ext>
            </a:extLst>
          </p:cNvPr>
          <p:cNvSpPr txBox="1"/>
          <p:nvPr/>
        </p:nvSpPr>
        <p:spPr>
          <a:xfrm>
            <a:off x="485588" y="5833000"/>
            <a:ext cx="3622033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fr-FR" b="1" dirty="0">
                <a:latin typeface="Avenir Next LT Pro" panose="020B0504020202020204" pitchFamily="34" charset="0"/>
                <a:ea typeface="Calibri"/>
                <a:cs typeface="Calibri"/>
                <a:sym typeface="Calibri"/>
              </a:rPr>
              <a:t>Lancement du site Learns RH</a:t>
            </a:r>
            <a:endParaRPr lang="fr-FR" b="1" dirty="0">
              <a:latin typeface="Avenir Next LT Pro" panose="020B0504020202020204" pitchFamily="34" charset="0"/>
              <a:ea typeface="Calibri"/>
              <a:cs typeface="Calibri"/>
            </a:endParaRPr>
          </a:p>
        </p:txBody>
      </p:sp>
      <p:pic>
        <p:nvPicPr>
          <p:cNvPr id="10" name="Image 10" descr="Une image contenant personne, intérieur&#10;&#10;Description générée automatiquement">
            <a:extLst>
              <a:ext uri="{FF2B5EF4-FFF2-40B4-BE49-F238E27FC236}">
                <a16:creationId xmlns:a16="http://schemas.microsoft.com/office/drawing/2014/main" id="{97342AE8-FFF9-005C-8C6D-69C3D5085F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7546" y="1571846"/>
            <a:ext cx="3154166" cy="1376938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D5530EAF-9214-2E93-E6C5-519EFF9DBAB3}"/>
              </a:ext>
            </a:extLst>
          </p:cNvPr>
          <p:cNvSpPr txBox="1"/>
          <p:nvPr/>
        </p:nvSpPr>
        <p:spPr>
          <a:xfrm>
            <a:off x="4467545" y="2996128"/>
            <a:ext cx="315416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b="1" dirty="0">
                <a:latin typeface="Avenir Next LT Pro" panose="020B0504020202020204" pitchFamily="34" charset="0"/>
                <a:cs typeface="Segoe UI"/>
              </a:rPr>
              <a:t>Lancement des ateliers et des parcours</a:t>
            </a:r>
          </a:p>
        </p:txBody>
      </p:sp>
      <p:pic>
        <p:nvPicPr>
          <p:cNvPr id="12" name="Image 12" descr="Une image contenant texte, personne, portable, intérieur&#10;&#10;Description générée automatiquement">
            <a:extLst>
              <a:ext uri="{FF2B5EF4-FFF2-40B4-BE49-F238E27FC236}">
                <a16:creationId xmlns:a16="http://schemas.microsoft.com/office/drawing/2014/main" id="{24AD38A9-18DF-0D54-07D6-33A1DE846A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0312" y="1574211"/>
            <a:ext cx="3214098" cy="1372208"/>
          </a:xfrm>
          <a:prstGeom prst="rect">
            <a:avLst/>
          </a:prstGeom>
        </p:spPr>
      </p:pic>
      <p:sp>
        <p:nvSpPr>
          <p:cNvPr id="15" name="Google Shape;204;g32adaa8d168a76b3_0">
            <a:extLst>
              <a:ext uri="{FF2B5EF4-FFF2-40B4-BE49-F238E27FC236}">
                <a16:creationId xmlns:a16="http://schemas.microsoft.com/office/drawing/2014/main" id="{EAF60729-6BCA-40F7-0140-BF96E04119AB}"/>
              </a:ext>
            </a:extLst>
          </p:cNvPr>
          <p:cNvSpPr/>
          <p:nvPr/>
        </p:nvSpPr>
        <p:spPr>
          <a:xfrm>
            <a:off x="7906540" y="949610"/>
            <a:ext cx="4021643" cy="434134"/>
          </a:xfrm>
          <a:prstGeom prst="chevron">
            <a:avLst>
              <a:gd name="adj" fmla="val 50000"/>
            </a:avLst>
          </a:prstGeom>
          <a:solidFill>
            <a:schemeClr val="bg1"/>
          </a:solidFill>
          <a:ln w="9525" cap="flat" cmpd="sng">
            <a:solidFill>
              <a:srgbClr val="4472C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fr-FR" sz="2000">
                <a:latin typeface="Avenir Next LT Pro" panose="020B0504020202020204" pitchFamily="34" charset="0"/>
                <a:ea typeface="Calibri"/>
                <a:cs typeface="Calibri"/>
                <a:sym typeface="Calibri"/>
              </a:rPr>
              <a:t>Janvier 2024</a:t>
            </a:r>
            <a:endParaRPr lang="fr-FR" sz="2000">
              <a:latin typeface="Avenir Next LT Pro" panose="020B0504020202020204" pitchFamily="34" charset="0"/>
              <a:ea typeface="Calibri"/>
              <a:cs typeface="Calibri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724B6BD-BF7A-B9CF-892A-4899EB84FEE0}"/>
              </a:ext>
            </a:extLst>
          </p:cNvPr>
          <p:cNvSpPr txBox="1"/>
          <p:nvPr/>
        </p:nvSpPr>
        <p:spPr>
          <a:xfrm>
            <a:off x="8402480" y="3064231"/>
            <a:ext cx="317478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b="1" dirty="0">
                <a:latin typeface="Avenir Next LT Pro" panose="020B0504020202020204" pitchFamily="34" charset="0"/>
                <a:cs typeface="Segoe UI"/>
              </a:rPr>
              <a:t>Lancement de la diplômante online RH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BEFB671-28A3-65DF-33AC-5ED21DCE9ED3}"/>
              </a:ext>
            </a:extLst>
          </p:cNvPr>
          <p:cNvSpPr txBox="1"/>
          <p:nvPr/>
        </p:nvSpPr>
        <p:spPr>
          <a:xfrm>
            <a:off x="4041673" y="5890253"/>
            <a:ext cx="4268639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b="1" dirty="0">
                <a:latin typeface="Avenir Next LT Pro" panose="020B0504020202020204" pitchFamily="34" charset="0"/>
                <a:cs typeface="Segoe UI"/>
              </a:rPr>
              <a:t>Conférence en Novembre RSE &amp; RH</a:t>
            </a:r>
            <a:endParaRPr lang="fr-FR" dirty="0">
              <a:latin typeface="Avenir Next LT Pro" panose="020B050402020202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0DB8D25-542F-9E25-8B6A-6732F78A68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113" y="3600799"/>
            <a:ext cx="2974538" cy="2232201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6CA2F8CE-6C3D-03CB-97CA-63D61C47D9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40337" y="3789569"/>
            <a:ext cx="3181373" cy="174308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33"/>
          <p:cNvSpPr txBox="1">
            <a:spLocks noGrp="1"/>
          </p:cNvSpPr>
          <p:nvPr>
            <p:ph type="title"/>
          </p:nvPr>
        </p:nvSpPr>
        <p:spPr>
          <a:xfrm>
            <a:off x="849167" y="128294"/>
            <a:ext cx="6802039" cy="556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fr-FR">
                <a:latin typeface="Avenir Next LT Pro Demi" panose="020B0704020202020204" pitchFamily="34" charset="0"/>
              </a:rPr>
              <a:t>L’équipe projet</a:t>
            </a:r>
            <a:endParaRPr>
              <a:latin typeface="Avenir Next LT Pro Demi" panose="020B0704020202020204" pitchFamily="34" charset="0"/>
            </a:endParaRPr>
          </a:p>
        </p:txBody>
      </p:sp>
      <p:sp>
        <p:nvSpPr>
          <p:cNvPr id="439" name="Google Shape;439;p33"/>
          <p:cNvSpPr txBox="1"/>
          <p:nvPr/>
        </p:nvSpPr>
        <p:spPr>
          <a:xfrm>
            <a:off x="6261557" y="2440462"/>
            <a:ext cx="5217325" cy="3354724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u="sng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Xavier AUZANNEAU</a:t>
            </a:r>
            <a:endParaRPr dirty="0">
              <a:latin typeface="Avenir Next LT Pro" panose="020B0504020202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Professionnel de la formation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continue &amp; initiale et du business development</a:t>
            </a:r>
            <a:endParaRPr dirty="0">
              <a:latin typeface="Avenir Next LT Pro" panose="020B0504020202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venir Next LT Pro" panose="020B0504020202020204" pitchFamily="34" charset="0"/>
              <a:ea typeface="Avenir"/>
              <a:cs typeface="Avenir"/>
              <a:sym typeface="Avenir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fr-FR"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Expérience de 20 ans dans la formation et l’enseignement supérieur en qualité de :</a:t>
            </a:r>
            <a:endParaRPr dirty="0">
              <a:latin typeface="Avenir Next LT Pro" panose="020B0504020202020204" pitchFamily="34" charset="0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venir Next LT Pro" panose="020B0504020202020204" pitchFamily="34" charset="0"/>
              <a:buChar char="&gt;"/>
            </a:pPr>
            <a:r>
              <a:rPr lang="fr-FR"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Directeur Général ESLSCA &amp; EGE</a:t>
            </a:r>
            <a:endParaRPr dirty="0">
              <a:latin typeface="Avenir Next LT Pro" panose="020B0504020202020204" pitchFamily="34" charset="0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venir Next LT Pro" panose="020B0504020202020204" pitchFamily="34" charset="0"/>
              <a:buChar char="&gt;"/>
            </a:pPr>
            <a:r>
              <a:rPr lang="fr-FR"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Directeur Marketing/Communication PLANETA France</a:t>
            </a:r>
            <a:endParaRPr dirty="0">
              <a:latin typeface="Avenir Next LT Pro" panose="020B0504020202020204" pitchFamily="34" charset="0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venir Next LT Pro" panose="020B0504020202020204" pitchFamily="34" charset="0"/>
              <a:buChar char="&gt;"/>
            </a:pPr>
            <a:r>
              <a:rPr lang="fr-FR"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Directeur Marketing/Vente ELEGIA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venir Next LT Pro" panose="020B0504020202020204" pitchFamily="34" charset="0"/>
              <a:buChar char="&gt;"/>
            </a:pPr>
            <a:endParaRPr dirty="0">
              <a:latin typeface="Avenir Next LT Pro" panose="020B0504020202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1800" dirty="0">
              <a:solidFill>
                <a:schemeClr val="dk1"/>
              </a:solidFill>
              <a:latin typeface="Avenir Next LT Pro" panose="020B0504020202020204" pitchFamily="34" charset="0"/>
              <a:ea typeface="Avenir"/>
              <a:cs typeface="Avenir"/>
              <a:sym typeface="Avenir"/>
            </a:endParaRPr>
          </a:p>
        </p:txBody>
      </p:sp>
      <p:sp>
        <p:nvSpPr>
          <p:cNvPr id="440" name="Google Shape;440;p33"/>
          <p:cNvSpPr txBox="1"/>
          <p:nvPr/>
        </p:nvSpPr>
        <p:spPr>
          <a:xfrm>
            <a:off x="228672" y="2388524"/>
            <a:ext cx="4674943" cy="341627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u="sng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Séverine MASURELLE</a:t>
            </a:r>
            <a:endParaRPr dirty="0">
              <a:latin typeface="Avenir Next LT Pro" panose="020B0504020202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Professionnelle de l’édition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numérique et du business development</a:t>
            </a:r>
            <a:endParaRPr dirty="0">
              <a:latin typeface="Avenir Next LT Pro" panose="020B0504020202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venir Next LT Pro" panose="020B0504020202020204" pitchFamily="34" charset="0"/>
              <a:ea typeface="Avenir"/>
              <a:cs typeface="Avenir"/>
              <a:sym typeface="Aveni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>
                <a:solidFill>
                  <a:schemeClr val="dk1"/>
                </a:solidFill>
                <a:latin typeface="Avenir Next LT Pro" panose="020B0504020202020204" pitchFamily="34" charset="0"/>
                <a:ea typeface="Avenir"/>
                <a:cs typeface="Avenir"/>
                <a:sym typeface="Avenir"/>
              </a:rPr>
              <a:t>Expérience de 20 ans dans l’édition juridique en qualité de </a:t>
            </a:r>
            <a:endParaRPr dirty="0">
              <a:latin typeface="Avenir Next LT Pro" panose="020B0504020202020204" pitchFamily="34" charset="0"/>
            </a:endParaRPr>
          </a:p>
          <a:p>
            <a:pPr marL="285750" indent="-285750">
              <a:buFont typeface="Avenir Next LT Pro" panose="020B0504020202020204" pitchFamily="34" charset="0"/>
              <a:buChar char="&gt;"/>
            </a:pPr>
            <a:r>
              <a:rPr lang="fr-FR" sz="1800" dirty="0">
                <a:solidFill>
                  <a:schemeClr val="dk1"/>
                </a:solidFill>
                <a:latin typeface="Avenir Next LT Pro" panose="020B0504020202020204" pitchFamily="34" charset="0"/>
                <a:sym typeface="Avenir"/>
              </a:rPr>
              <a:t>Directrice du développement LEXIS NEXIS</a:t>
            </a:r>
            <a:endParaRPr sz="1800" dirty="0">
              <a:solidFill>
                <a:schemeClr val="dk1"/>
              </a:solidFill>
              <a:latin typeface="Avenir Next LT Pro" panose="020B0504020202020204" pitchFamily="34" charset="0"/>
            </a:endParaRPr>
          </a:p>
          <a:p>
            <a:pPr marL="285750" indent="-285750">
              <a:buFont typeface="Avenir Next LT Pro" panose="020B0504020202020204" pitchFamily="34" charset="0"/>
              <a:buChar char="&gt;"/>
            </a:pPr>
            <a:r>
              <a:rPr lang="fr-FR" sz="1800" dirty="0">
                <a:solidFill>
                  <a:schemeClr val="dk1"/>
                </a:solidFill>
                <a:latin typeface="Avenir Next LT Pro" panose="020B0504020202020204" pitchFamily="34" charset="0"/>
                <a:sym typeface="Avenir"/>
              </a:rPr>
              <a:t>Directrice du Business Développement LEFEBVRE-SARRUT </a:t>
            </a:r>
            <a:endParaRPr sz="1800" dirty="0">
              <a:solidFill>
                <a:schemeClr val="dk1"/>
              </a:solidFill>
              <a:latin typeface="Avenir Next LT Pro" panose="020B0504020202020204" pitchFamily="34" charset="0"/>
            </a:endParaRPr>
          </a:p>
          <a:p>
            <a:pPr marL="285750" indent="-285750">
              <a:buFont typeface="Avenir Next LT Pro" panose="020B0504020202020204" pitchFamily="34" charset="0"/>
              <a:buChar char="&gt;"/>
            </a:pPr>
            <a:endParaRPr sz="1800" dirty="0">
              <a:solidFill>
                <a:schemeClr val="dk1"/>
              </a:solidFill>
              <a:latin typeface="Avenir Next LT Pro" panose="020B0504020202020204" pitchFamily="34" charset="0"/>
              <a:sym typeface="Aveni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venir Next LT Pro" panose="020B0504020202020204" pitchFamily="34" charset="0"/>
              <a:ea typeface="Avenir"/>
              <a:cs typeface="Avenir"/>
              <a:sym typeface="Avenir"/>
            </a:endParaRPr>
          </a:p>
        </p:txBody>
      </p:sp>
      <p:pic>
        <p:nvPicPr>
          <p:cNvPr id="444" name="Google Shape;444;p33" descr="LinkedIn: Recherche d'emploi – Applications sur Google Play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26450" y="5260017"/>
            <a:ext cx="380823" cy="380823"/>
          </a:xfrm>
          <a:prstGeom prst="rect">
            <a:avLst/>
          </a:prstGeom>
          <a:solidFill>
            <a:srgbClr val="19347F"/>
          </a:solidFill>
          <a:ln>
            <a:noFill/>
          </a:ln>
        </p:spPr>
      </p:pic>
      <p:pic>
        <p:nvPicPr>
          <p:cNvPr id="445" name="Google Shape;445;p33" descr="LinkedIn: Recherche d'emploi – Applications sur Google Play">
            <a:hlinkClick r:id="rId5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9012" y="5220891"/>
            <a:ext cx="380823" cy="380823"/>
          </a:xfrm>
          <a:prstGeom prst="rect">
            <a:avLst/>
          </a:prstGeom>
          <a:solidFill>
            <a:srgbClr val="19347F"/>
          </a:solidFill>
          <a:ln>
            <a:noFill/>
          </a:ln>
        </p:spPr>
      </p:pic>
      <p:sp>
        <p:nvSpPr>
          <p:cNvPr id="2" name="Google Shape;289;p9">
            <a:extLst>
              <a:ext uri="{FF2B5EF4-FFF2-40B4-BE49-F238E27FC236}">
                <a16:creationId xmlns:a16="http://schemas.microsoft.com/office/drawing/2014/main" id="{639027AE-B5D9-07BE-F6F9-BD9E27D664FC}"/>
              </a:ext>
            </a:extLst>
          </p:cNvPr>
          <p:cNvSpPr/>
          <p:nvPr/>
        </p:nvSpPr>
        <p:spPr>
          <a:xfrm>
            <a:off x="4099863" y="1420609"/>
            <a:ext cx="1697087" cy="1513641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>
            <a:solidFill>
              <a:srgbClr val="364A7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Flèche : droite 2">
            <a:extLst>
              <a:ext uri="{FF2B5EF4-FFF2-40B4-BE49-F238E27FC236}">
                <a16:creationId xmlns:a16="http://schemas.microsoft.com/office/drawing/2014/main" id="{19AF2C69-23D5-C333-9BB0-1ACA6B20CA1B}"/>
              </a:ext>
            </a:extLst>
          </p:cNvPr>
          <p:cNvSpPr/>
          <p:nvPr/>
        </p:nvSpPr>
        <p:spPr>
          <a:xfrm>
            <a:off x="6275958" y="5325031"/>
            <a:ext cx="292855" cy="250797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venir Next LT Pro" panose="020B0504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E2C1670-F30E-81C1-A919-D4592EE1CC8B}"/>
              </a:ext>
            </a:extLst>
          </p:cNvPr>
          <p:cNvSpPr txBox="1"/>
          <p:nvPr/>
        </p:nvSpPr>
        <p:spPr>
          <a:xfrm>
            <a:off x="7352460" y="5262033"/>
            <a:ext cx="35195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Avenir Next LT Pro" panose="020B0504020202020204" pitchFamily="34" charset="0"/>
                <a:hlinkClick r:id="rId7"/>
              </a:rPr>
              <a:t>xauzanneau@learns.fr</a:t>
            </a:r>
            <a:r>
              <a:rPr lang="fr-FR" dirty="0">
                <a:latin typeface="Avenir Next LT Pro" panose="020B0504020202020204" pitchFamily="34" charset="0"/>
              </a:rPr>
              <a:t> – 06 87 02 64 57</a:t>
            </a:r>
          </a:p>
        </p:txBody>
      </p:sp>
      <p:sp>
        <p:nvSpPr>
          <p:cNvPr id="5" name="Google Shape;289;p9">
            <a:extLst>
              <a:ext uri="{FF2B5EF4-FFF2-40B4-BE49-F238E27FC236}">
                <a16:creationId xmlns:a16="http://schemas.microsoft.com/office/drawing/2014/main" id="{AE1B0DEB-8EAA-EE6B-5A59-C953F8123987}"/>
              </a:ext>
            </a:extLst>
          </p:cNvPr>
          <p:cNvSpPr/>
          <p:nvPr/>
        </p:nvSpPr>
        <p:spPr>
          <a:xfrm>
            <a:off x="10438913" y="1420610"/>
            <a:ext cx="1421759" cy="1433742"/>
          </a:xfrm>
          <a:prstGeom prst="ellipse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>
            <a:solidFill>
              <a:srgbClr val="364A7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Flèche : droite 11">
            <a:extLst>
              <a:ext uri="{FF2B5EF4-FFF2-40B4-BE49-F238E27FC236}">
                <a16:creationId xmlns:a16="http://schemas.microsoft.com/office/drawing/2014/main" id="{BE4FEA55-84CE-4434-A823-7C017F6B84B0}"/>
              </a:ext>
            </a:extLst>
          </p:cNvPr>
          <p:cNvSpPr/>
          <p:nvPr/>
        </p:nvSpPr>
        <p:spPr>
          <a:xfrm>
            <a:off x="248520" y="5322429"/>
            <a:ext cx="292855" cy="250797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venir Next LT Pro" panose="020B0504020202020204" pitchFamily="34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BAF6DE2-C57A-B9DF-E5CA-D321E54538DA}"/>
              </a:ext>
            </a:extLst>
          </p:cNvPr>
          <p:cNvSpPr txBox="1"/>
          <p:nvPr/>
        </p:nvSpPr>
        <p:spPr>
          <a:xfrm>
            <a:off x="1256010" y="5293937"/>
            <a:ext cx="35195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Avenir Next LT Pro" panose="020B0504020202020204" pitchFamily="34" charset="0"/>
                <a:hlinkClick r:id="rId9"/>
              </a:rPr>
              <a:t>smasurelle@learns.fr</a:t>
            </a:r>
            <a:r>
              <a:rPr lang="fr-FR" dirty="0">
                <a:latin typeface="Avenir Next LT Pro" panose="020B0504020202020204" pitchFamily="34" charset="0"/>
              </a:rPr>
              <a:t> – 06 75 01 50 50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B9C0CB-9628-43EA-B5F0-EC51060BE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429" y="120468"/>
            <a:ext cx="6802039" cy="556193"/>
          </a:xfrm>
        </p:spPr>
        <p:txBody>
          <a:bodyPr/>
          <a:lstStyle/>
          <a:p>
            <a:r>
              <a:rPr lang="fr-FR" dirty="0">
                <a:latin typeface="Avenir Next LT Pro Demi" panose="020B0704020202020204" pitchFamily="34" charset="0"/>
              </a:rPr>
              <a:t>Nos ambitions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C22E6E-F59F-499E-6209-A9F36E1B8B54}"/>
              </a:ext>
            </a:extLst>
          </p:cNvPr>
          <p:cNvSpPr/>
          <p:nvPr/>
        </p:nvSpPr>
        <p:spPr>
          <a:xfrm>
            <a:off x="7672545" y="1323714"/>
            <a:ext cx="3194845" cy="3194845"/>
          </a:xfrm>
          <a:prstGeom prst="rect">
            <a:avLst/>
          </a:prstGeom>
          <a:solidFill>
            <a:srgbClr val="16427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algn="ctr">
              <a:buSzPts val="1800"/>
            </a:pPr>
            <a:r>
              <a:rPr lang="fr-FR" sz="3200" b="1" dirty="0">
                <a:solidFill>
                  <a:srgbClr val="D5654F"/>
                </a:solidFill>
                <a:latin typeface="Avenir Next LT Pro"/>
                <a:cs typeface="Aharoni"/>
              </a:rPr>
              <a:t>Proposer des formats performants et stimulants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1EC25EA-DFAF-D9B7-02F4-638077FC5E9C}"/>
              </a:ext>
            </a:extLst>
          </p:cNvPr>
          <p:cNvSpPr/>
          <p:nvPr/>
        </p:nvSpPr>
        <p:spPr>
          <a:xfrm>
            <a:off x="4408191" y="1323715"/>
            <a:ext cx="3194844" cy="3194844"/>
          </a:xfrm>
          <a:prstGeom prst="rect">
            <a:avLst/>
          </a:prstGeom>
          <a:solidFill>
            <a:srgbClr val="D5654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algn="ctr">
              <a:buSzPts val="1800"/>
            </a:pPr>
            <a:r>
              <a:rPr lang="fr-FR" sz="3200" b="1" dirty="0">
                <a:solidFill>
                  <a:schemeClr val="bg1"/>
                </a:solidFill>
                <a:latin typeface="Avenir Next LT Pro"/>
                <a:cs typeface="Aharoni"/>
              </a:rPr>
              <a:t>Accompagner les entreprises à développer une culture apprenante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919C43-C1B5-7B20-DF8B-9EB13E84F7B7}"/>
              </a:ext>
            </a:extLst>
          </p:cNvPr>
          <p:cNvSpPr/>
          <p:nvPr/>
        </p:nvSpPr>
        <p:spPr>
          <a:xfrm>
            <a:off x="1143836" y="1323714"/>
            <a:ext cx="3194845" cy="319484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algn="ctr">
              <a:buClr>
                <a:srgbClr val="353C7A"/>
              </a:buClr>
              <a:buSzPts val="1800"/>
            </a:pPr>
            <a:r>
              <a:rPr lang="fr-FR" sz="3200" b="1" dirty="0">
                <a:solidFill>
                  <a:srgbClr val="353C7A"/>
                </a:solidFill>
                <a:latin typeface="Avenir Next LT Pro"/>
                <a:cs typeface="Aharoni"/>
              </a:rPr>
              <a:t>Permettre aux individus de monter en compétences</a:t>
            </a:r>
            <a:endParaRPr lang="fr-FR" sz="32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1B109F5-BB9C-773E-B7E7-BE44FE9555EA}"/>
              </a:ext>
            </a:extLst>
          </p:cNvPr>
          <p:cNvSpPr txBox="1"/>
          <p:nvPr/>
        </p:nvSpPr>
        <p:spPr>
          <a:xfrm>
            <a:off x="289322" y="3918394"/>
            <a:ext cx="11432581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457200" indent="-342900" algn="ctr">
              <a:buSzPts val="1800"/>
              <a:buChar char="•"/>
            </a:pPr>
            <a:endParaRPr lang="fr-FR" sz="2400" b="1" dirty="0">
              <a:solidFill>
                <a:srgbClr val="353C7A"/>
              </a:solidFill>
              <a:latin typeface="Avenir Next LT Pro"/>
              <a:cs typeface="Aharoni"/>
            </a:endParaRPr>
          </a:p>
          <a:p>
            <a:pPr marL="457200" lvl="1" indent="-342900" algn="ctr">
              <a:buSzPts val="1800"/>
              <a:buChar char="•"/>
            </a:pPr>
            <a:endParaRPr lang="fr-FR" sz="2400" b="1" dirty="0">
              <a:solidFill>
                <a:srgbClr val="353C7A"/>
              </a:solidFill>
              <a:latin typeface="Avenir Next LT Pro"/>
              <a:cs typeface="Aharoni"/>
            </a:endParaRPr>
          </a:p>
        </p:txBody>
      </p:sp>
      <p:sp>
        <p:nvSpPr>
          <p:cNvPr id="7" name="Google Shape;111;g1f885f45ba5_0_9">
            <a:extLst>
              <a:ext uri="{FF2B5EF4-FFF2-40B4-BE49-F238E27FC236}">
                <a16:creationId xmlns:a16="http://schemas.microsoft.com/office/drawing/2014/main" id="{A8A85C89-96A9-D8B6-F26C-B1A865BFF86A}"/>
              </a:ext>
            </a:extLst>
          </p:cNvPr>
          <p:cNvSpPr/>
          <p:nvPr/>
        </p:nvSpPr>
        <p:spPr>
          <a:xfrm>
            <a:off x="1143836" y="4600752"/>
            <a:ext cx="9723554" cy="145072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153961"/>
          </a:solidFill>
          <a:ln w="12700" cap="flat" cmpd="sng">
            <a:solidFill>
              <a:srgbClr val="D5654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4300" lvl="1" algn="ctr">
              <a:buSzPts val="1800"/>
            </a:pPr>
            <a:r>
              <a:rPr lang="fr-FR" sz="2400" b="1" dirty="0">
                <a:solidFill>
                  <a:schemeClr val="bg1"/>
                </a:solidFill>
                <a:latin typeface="Avenir Next LT Pro"/>
                <a:cs typeface="Aharoni"/>
              </a:rPr>
              <a:t>Passer de la formation à l'</a:t>
            </a:r>
            <a:r>
              <a:rPr lang="fr-FR" sz="2400" b="1" dirty="0" err="1">
                <a:solidFill>
                  <a:schemeClr val="bg1"/>
                </a:solidFill>
                <a:latin typeface="Avenir Next LT Pro"/>
                <a:cs typeface="Aharoni"/>
              </a:rPr>
              <a:t>apprenance</a:t>
            </a:r>
            <a:endParaRPr lang="fr-FR" sz="2400" b="1" dirty="0">
              <a:solidFill>
                <a:schemeClr val="bg1"/>
              </a:solidFill>
              <a:latin typeface="Avenir Next LT Pro"/>
              <a:cs typeface="Aharoni"/>
            </a:endParaRPr>
          </a:p>
          <a:p>
            <a:pPr marL="114300" lvl="1" algn="ctr">
              <a:buSzPts val="1800"/>
            </a:pPr>
            <a:r>
              <a:rPr lang="fr-FR" sz="2400" b="1" dirty="0">
                <a:solidFill>
                  <a:schemeClr val="bg1"/>
                </a:solidFill>
                <a:latin typeface="Avenir Next LT Pro"/>
                <a:cs typeface="Aharoni"/>
              </a:rPr>
              <a:t>Servir la performance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3C3A3A-F844-7647-1784-A88A05DBEEF6}"/>
              </a:ext>
            </a:extLst>
          </p:cNvPr>
          <p:cNvSpPr/>
          <p:nvPr/>
        </p:nvSpPr>
        <p:spPr>
          <a:xfrm>
            <a:off x="1143836" y="1323714"/>
            <a:ext cx="378452" cy="37845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144000" rtlCol="0" anchor="ctr"/>
          <a:lstStyle/>
          <a:p>
            <a:pPr marL="114300" algn="ctr">
              <a:buClr>
                <a:srgbClr val="353C7A"/>
              </a:buClr>
              <a:buSzPts val="1800"/>
            </a:pPr>
            <a:r>
              <a:rPr lang="fr-FR" sz="3200" b="1" dirty="0">
                <a:solidFill>
                  <a:srgbClr val="353C7A"/>
                </a:solidFill>
                <a:latin typeface="Avenir Next LT Pro"/>
                <a:cs typeface="Aharoni"/>
              </a:rPr>
              <a:t>1</a:t>
            </a:r>
            <a:endParaRPr lang="fr-FR" sz="32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A3E68E-2F47-7ECA-BF65-8CA42F88B530}"/>
              </a:ext>
            </a:extLst>
          </p:cNvPr>
          <p:cNvSpPr/>
          <p:nvPr/>
        </p:nvSpPr>
        <p:spPr>
          <a:xfrm>
            <a:off x="4408191" y="1330425"/>
            <a:ext cx="378452" cy="37845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144000" rtlCol="0" anchor="ctr"/>
          <a:lstStyle/>
          <a:p>
            <a:pPr marL="114300" algn="ctr">
              <a:buClr>
                <a:srgbClr val="353C7A"/>
              </a:buClr>
              <a:buSzPts val="1800"/>
            </a:pPr>
            <a:r>
              <a:rPr lang="fr-FR" sz="3200" b="1" dirty="0">
                <a:solidFill>
                  <a:srgbClr val="353C7A"/>
                </a:solidFill>
                <a:latin typeface="Avenir Next LT Pro"/>
                <a:cs typeface="Aharoni"/>
              </a:rPr>
              <a:t>2</a:t>
            </a:r>
            <a:endParaRPr lang="fr-FR" sz="32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DB923A-43BA-7AB5-E762-E71CFAB444B7}"/>
              </a:ext>
            </a:extLst>
          </p:cNvPr>
          <p:cNvSpPr/>
          <p:nvPr/>
        </p:nvSpPr>
        <p:spPr>
          <a:xfrm>
            <a:off x="7672545" y="1323714"/>
            <a:ext cx="378452" cy="37845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144000" rtlCol="0" anchor="ctr"/>
          <a:lstStyle/>
          <a:p>
            <a:pPr marL="114300" algn="ctr">
              <a:buClr>
                <a:srgbClr val="353C7A"/>
              </a:buClr>
              <a:buSzPts val="1800"/>
            </a:pPr>
            <a:r>
              <a:rPr lang="fr-FR" sz="3200" b="1" dirty="0">
                <a:solidFill>
                  <a:srgbClr val="353C7A"/>
                </a:solidFill>
                <a:latin typeface="Avenir Next LT Pro"/>
                <a:cs typeface="Aharoni"/>
              </a:rPr>
              <a:t>3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791846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0547EF-84B6-39E8-24A7-8F99E8DA7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46" y="115164"/>
            <a:ext cx="6802039" cy="556193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fr-FR">
                <a:latin typeface="Avenir Next LT Pro Demi"/>
              </a:rPr>
              <a:t>La formation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E3A0B0A-43F4-574E-3203-04D7ABD99F35}"/>
              </a:ext>
            </a:extLst>
          </p:cNvPr>
          <p:cNvSpPr txBox="1"/>
          <p:nvPr/>
        </p:nvSpPr>
        <p:spPr>
          <a:xfrm>
            <a:off x="32032" y="799373"/>
            <a:ext cx="10260673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114300" algn="just">
              <a:buClr>
                <a:srgbClr val="353C7A"/>
              </a:buClr>
              <a:buSzPts val="1800"/>
            </a:pPr>
            <a:r>
              <a:rPr lang="fr-FR" sz="2400" b="1" dirty="0">
                <a:solidFill>
                  <a:srgbClr val="353C7A"/>
                </a:solidFill>
                <a:latin typeface="Avenir Next LT Pro"/>
                <a:ea typeface="Avenir"/>
                <a:cs typeface="Aharoni"/>
                <a:sym typeface="Avenir"/>
              </a:rPr>
              <a:t>La formation, un nécessité pour développer les compétences</a:t>
            </a:r>
          </a:p>
          <a:p>
            <a:pPr marL="114300" algn="just">
              <a:buClr>
                <a:srgbClr val="353C7A"/>
              </a:buClr>
              <a:buSzPts val="1800"/>
            </a:pPr>
            <a:r>
              <a:rPr lang="fr-FR" sz="2400" i="1" dirty="0">
                <a:solidFill>
                  <a:srgbClr val="353C7A"/>
                </a:solidFill>
                <a:latin typeface="Avenir Next LT Pro"/>
                <a:ea typeface="Avenir"/>
                <a:cs typeface="Aharoni"/>
                <a:sym typeface="Avenir"/>
              </a:rPr>
              <a:t>Un enjeu pour les salariés et les entreprises</a:t>
            </a:r>
            <a:endParaRPr lang="fr-FR" sz="2400" i="1" dirty="0">
              <a:solidFill>
                <a:srgbClr val="353C7A"/>
              </a:solidFill>
              <a:latin typeface="Avenir Next LT Pro" panose="020B0504020202020204" pitchFamily="34" charset="0"/>
              <a:ea typeface="Avenir"/>
              <a:cs typeface="Aharoni" panose="02010803020104030203" pitchFamily="2" charset="-79"/>
            </a:endParaRP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E39021A8-42D0-0F00-3A6A-2001F408C718}"/>
              </a:ext>
            </a:extLst>
          </p:cNvPr>
          <p:cNvSpPr/>
          <p:nvPr/>
        </p:nvSpPr>
        <p:spPr>
          <a:xfrm>
            <a:off x="756159" y="1704033"/>
            <a:ext cx="1338193" cy="1382800"/>
          </a:xfrm>
          <a:prstGeom prst="ellipse">
            <a:avLst/>
          </a:prstGeom>
          <a:solidFill>
            <a:srgbClr val="D5654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400" b="1" dirty="0">
                <a:latin typeface="Avenir"/>
              </a:rPr>
              <a:t>86%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D017E2B-0235-A77D-FD09-3C842929C612}"/>
              </a:ext>
            </a:extLst>
          </p:cNvPr>
          <p:cNvSpPr txBox="1"/>
          <p:nvPr/>
        </p:nvSpPr>
        <p:spPr>
          <a:xfrm>
            <a:off x="678838" y="3360248"/>
            <a:ext cx="2217787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b="1">
                <a:solidFill>
                  <a:srgbClr val="D5654F"/>
                </a:solidFill>
                <a:latin typeface="Avenir Next LT Pro"/>
                <a:cs typeface="Aharoni"/>
              </a:defRPr>
            </a:lvl1pPr>
          </a:lstStyle>
          <a:p>
            <a:endParaRPr lang="fr-FR" dirty="0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D1146352-1D88-B519-BA2C-E308D4C3674D}"/>
              </a:ext>
            </a:extLst>
          </p:cNvPr>
          <p:cNvSpPr/>
          <p:nvPr/>
        </p:nvSpPr>
        <p:spPr>
          <a:xfrm>
            <a:off x="7647447" y="1711078"/>
            <a:ext cx="1338193" cy="1382800"/>
          </a:xfrm>
          <a:prstGeom prst="ellipse">
            <a:avLst/>
          </a:prstGeom>
          <a:solidFill>
            <a:srgbClr val="D565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400" b="1" dirty="0">
                <a:latin typeface="Avenir"/>
              </a:rPr>
              <a:t>79%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A95488F-6996-2129-302D-E816CA5472BA}"/>
              </a:ext>
            </a:extLst>
          </p:cNvPr>
          <p:cNvSpPr txBox="1"/>
          <p:nvPr/>
        </p:nvSpPr>
        <p:spPr>
          <a:xfrm>
            <a:off x="9250921" y="3360248"/>
            <a:ext cx="2326037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 b="1">
                <a:solidFill>
                  <a:srgbClr val="D5654F"/>
                </a:solidFill>
                <a:latin typeface="Avenir Next LT Pro"/>
                <a:cs typeface="Aharoni"/>
              </a:defRPr>
            </a:lvl1pPr>
          </a:lstStyle>
          <a:p>
            <a:endParaRPr lang="fr-FR" dirty="0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12FC07EE-04B3-1CDC-6B77-7F78502BEA0B}"/>
              </a:ext>
            </a:extLst>
          </p:cNvPr>
          <p:cNvSpPr/>
          <p:nvPr/>
        </p:nvSpPr>
        <p:spPr>
          <a:xfrm>
            <a:off x="3037081" y="1709835"/>
            <a:ext cx="1338193" cy="1382800"/>
          </a:xfrm>
          <a:prstGeom prst="ellipse">
            <a:avLst/>
          </a:prstGeom>
          <a:solidFill>
            <a:srgbClr val="D565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400" b="1" dirty="0">
                <a:latin typeface="Avenir"/>
              </a:rPr>
              <a:t>2 ans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A966E860-974A-9218-D69C-37AC41144E76}"/>
              </a:ext>
            </a:extLst>
          </p:cNvPr>
          <p:cNvSpPr txBox="1"/>
          <p:nvPr/>
        </p:nvSpPr>
        <p:spPr>
          <a:xfrm>
            <a:off x="3711824" y="3360248"/>
            <a:ext cx="2019016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b="1">
                <a:solidFill>
                  <a:srgbClr val="D5654F"/>
                </a:solidFill>
                <a:latin typeface="Avenir Next LT Pro"/>
                <a:cs typeface="Aharoni"/>
              </a:defRPr>
            </a:lvl1pPr>
          </a:lstStyle>
          <a:p>
            <a:endParaRPr lang="fr-FR" dirty="0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08E8DC1C-DC85-C5B5-2DA5-CDE12EF08386}"/>
              </a:ext>
            </a:extLst>
          </p:cNvPr>
          <p:cNvSpPr/>
          <p:nvPr/>
        </p:nvSpPr>
        <p:spPr>
          <a:xfrm>
            <a:off x="5426902" y="1717876"/>
            <a:ext cx="1338193" cy="1382800"/>
          </a:xfrm>
          <a:prstGeom prst="ellipse">
            <a:avLst/>
          </a:prstGeom>
          <a:solidFill>
            <a:srgbClr val="D565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400" b="1" dirty="0">
                <a:latin typeface="Avenir"/>
              </a:rPr>
              <a:t>53%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5B86237-C3BB-AAC3-A53B-09D79AB5D882}"/>
              </a:ext>
            </a:extLst>
          </p:cNvPr>
          <p:cNvSpPr txBox="1"/>
          <p:nvPr/>
        </p:nvSpPr>
        <p:spPr>
          <a:xfrm>
            <a:off x="6478463" y="3360248"/>
            <a:ext cx="1899215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endParaRPr lang="fr-FR" b="1" dirty="0">
              <a:solidFill>
                <a:srgbClr val="D5654F"/>
              </a:solidFill>
              <a:latin typeface="Avenir Next LT Pro"/>
              <a:cs typeface="Aharoni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2AE1CC-0531-B1FA-F476-643851A1A0F2}"/>
              </a:ext>
            </a:extLst>
          </p:cNvPr>
          <p:cNvSpPr/>
          <p:nvPr/>
        </p:nvSpPr>
        <p:spPr>
          <a:xfrm>
            <a:off x="428973" y="3100677"/>
            <a:ext cx="2019016" cy="2019016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D5654F"/>
                </a:solidFill>
                <a:latin typeface="Avenir Next LT Pro"/>
                <a:cs typeface="Aharoni"/>
              </a:rPr>
              <a:t>Des actifs considèrent que la formation est une nécessité pour répondre aux défis d'un monde du travail en pleine mutation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D07A1CD-B70C-2EF9-E719-F99076FB0312}"/>
              </a:ext>
            </a:extLst>
          </p:cNvPr>
          <p:cNvSpPr/>
          <p:nvPr/>
        </p:nvSpPr>
        <p:spPr>
          <a:xfrm>
            <a:off x="2705483" y="3100677"/>
            <a:ext cx="2019016" cy="2019016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D5654F"/>
                </a:solidFill>
                <a:latin typeface="Avenir Next LT Pro"/>
                <a:cs typeface="Aharoni"/>
              </a:rPr>
              <a:t>La durée de vie moyenne d’une compétence technique contre 30 ans en 1987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9004B34-4E41-1E87-F08A-8561C8EEDD43}"/>
              </a:ext>
            </a:extLst>
          </p:cNvPr>
          <p:cNvSpPr/>
          <p:nvPr/>
        </p:nvSpPr>
        <p:spPr>
          <a:xfrm>
            <a:off x="5010290" y="3100677"/>
            <a:ext cx="2019016" cy="2019016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D5654F"/>
                </a:solidFill>
                <a:latin typeface="Avenir Next LT Pro"/>
                <a:cs typeface="Aharoni"/>
              </a:rPr>
              <a:t>Des RH expriment ne pas avoir accès aux formations dont ils ont besoin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7E65F7-437F-A448-21C3-6A1B3D3E4848}"/>
              </a:ext>
            </a:extLst>
          </p:cNvPr>
          <p:cNvSpPr/>
          <p:nvPr/>
        </p:nvSpPr>
        <p:spPr>
          <a:xfrm>
            <a:off x="7319514" y="3100677"/>
            <a:ext cx="2019016" cy="2024367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D5654F"/>
                </a:solidFill>
                <a:latin typeface="Avenir Next LT Pro"/>
                <a:cs typeface="Aharoni"/>
              </a:rPr>
              <a:t>Des actifs considèrent que les organismes de formation ont un rôle essentiel à jouer dans leurs parcours de formation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C894358-1374-78A5-F891-C90480CADE6C}"/>
              </a:ext>
            </a:extLst>
          </p:cNvPr>
          <p:cNvSpPr txBox="1"/>
          <p:nvPr/>
        </p:nvSpPr>
        <p:spPr>
          <a:xfrm>
            <a:off x="965661" y="5627740"/>
            <a:ext cx="1026067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algn="ctr">
              <a:buClr>
                <a:srgbClr val="353C7A"/>
              </a:buClr>
              <a:buSzPts val="1800"/>
            </a:pPr>
            <a:r>
              <a:rPr lang="fr-FR" sz="2200" b="1" dirty="0">
                <a:solidFill>
                  <a:srgbClr val="D5654F"/>
                </a:solidFill>
                <a:latin typeface="Avenir Next LT Pro"/>
                <a:ea typeface="Avenir"/>
                <a:cs typeface="Aharoni"/>
                <a:sym typeface="Avenir"/>
              </a:rPr>
              <a:t>Nous accompagnons les entreprises à déployer une culture apprenante</a:t>
            </a:r>
            <a:endParaRPr lang="fr-FR" sz="2200" b="1" dirty="0">
              <a:solidFill>
                <a:srgbClr val="D5654F"/>
              </a:solidFill>
              <a:latin typeface="Avenir Next LT Pro" panose="020B0504020202020204" pitchFamily="34" charset="0"/>
              <a:ea typeface="Avenir"/>
              <a:cs typeface="Aharoni" panose="02010803020104030203" pitchFamily="2" charset="-79"/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2EBF1E95-CC63-D25C-E679-3FE8C97B605A}"/>
              </a:ext>
            </a:extLst>
          </p:cNvPr>
          <p:cNvSpPr/>
          <p:nvPr/>
        </p:nvSpPr>
        <p:spPr>
          <a:xfrm>
            <a:off x="10083508" y="1717876"/>
            <a:ext cx="1338193" cy="1382800"/>
          </a:xfrm>
          <a:prstGeom prst="ellipse">
            <a:avLst/>
          </a:prstGeom>
          <a:solidFill>
            <a:srgbClr val="D565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3400" b="1" dirty="0">
                <a:latin typeface="Avenir"/>
              </a:rPr>
              <a:t>56%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48B0B9D-F65A-0D9B-7201-0CA1D5653405}"/>
              </a:ext>
            </a:extLst>
          </p:cNvPr>
          <p:cNvSpPr/>
          <p:nvPr/>
        </p:nvSpPr>
        <p:spPr>
          <a:xfrm>
            <a:off x="9743097" y="3100676"/>
            <a:ext cx="2019016" cy="2024367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b="1" dirty="0">
                <a:solidFill>
                  <a:srgbClr val="D5654F"/>
                </a:solidFill>
                <a:latin typeface="Avenir Next LT Pro"/>
                <a:cs typeface="Aharoni"/>
              </a:rPr>
              <a:t>Des RH considèrent le digital comme l'idéal pour la formation</a:t>
            </a:r>
          </a:p>
        </p:txBody>
      </p:sp>
    </p:spTree>
    <p:extLst>
      <p:ext uri="{BB962C8B-B14F-4D97-AF65-F5344CB8AC3E}">
        <p14:creationId xmlns:p14="http://schemas.microsoft.com/office/powerpoint/2010/main" val="3511784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448c91ea08ebec9c_3"/>
          <p:cNvSpPr txBox="1">
            <a:spLocks noGrp="1"/>
          </p:cNvSpPr>
          <p:nvPr>
            <p:ph type="title"/>
          </p:nvPr>
        </p:nvSpPr>
        <p:spPr>
          <a:xfrm>
            <a:off x="922443" y="137366"/>
            <a:ext cx="6801900" cy="5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fr-FR" dirty="0">
                <a:latin typeface="Avenir Next LT Pro Demi" panose="020B0704020202020204" pitchFamily="34" charset="0"/>
              </a:rPr>
              <a:t>La formation : un marché en croissance</a:t>
            </a:r>
            <a:endParaRPr dirty="0">
              <a:latin typeface="Avenir Next LT Pro Demi" panose="020B0704020202020204" pitchFamily="34" charset="0"/>
            </a:endParaRPr>
          </a:p>
        </p:txBody>
      </p:sp>
      <p:sp>
        <p:nvSpPr>
          <p:cNvPr id="40" name="Google Shape;40;g448c91ea08ebec9c_3"/>
          <p:cNvSpPr txBox="1"/>
          <p:nvPr/>
        </p:nvSpPr>
        <p:spPr>
          <a:xfrm>
            <a:off x="133500" y="765124"/>
            <a:ext cx="119250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14300" lvl="0" algn="ctr" rtl="0">
              <a:spcBef>
                <a:spcPts val="0"/>
              </a:spcBef>
              <a:spcAft>
                <a:spcPts val="0"/>
              </a:spcAft>
              <a:buClr>
                <a:srgbClr val="353C7A"/>
              </a:buClr>
              <a:buSzPts val="1800"/>
            </a:pPr>
            <a:r>
              <a:rPr lang="fr-FR" sz="1800" b="1" dirty="0">
                <a:solidFill>
                  <a:srgbClr val="353C7A"/>
                </a:solidFill>
                <a:latin typeface="Avenir Next LT Pro Demi" panose="020B0704020202020204" pitchFamily="34" charset="0"/>
                <a:ea typeface="Avenir"/>
                <a:cs typeface="Avenir"/>
                <a:sym typeface="Avenir"/>
              </a:rPr>
              <a:t>Hausse de 3,5% des revenus des OF prévus entre 2023 et 2025 à condition de faire face aux incertitudes des évolution du marché : CPF, Alternance, inflation</a:t>
            </a:r>
            <a:endParaRPr sz="1800" b="1" dirty="0">
              <a:solidFill>
                <a:srgbClr val="353C7A"/>
              </a:solidFill>
              <a:latin typeface="Avenir Next LT Pro Demi" panose="020B0704020202020204" pitchFamily="34" charset="0"/>
              <a:ea typeface="Avenir"/>
              <a:cs typeface="Avenir"/>
              <a:sym typeface="Avenir"/>
            </a:endParaRPr>
          </a:p>
        </p:txBody>
      </p:sp>
      <p:pic>
        <p:nvPicPr>
          <p:cNvPr id="41" name="Google Shape;41;g448c91ea08ebec9c_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468" y="1658143"/>
            <a:ext cx="6796387" cy="300566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54;g448c91ea08ebec9c_9">
            <a:extLst>
              <a:ext uri="{FF2B5EF4-FFF2-40B4-BE49-F238E27FC236}">
                <a16:creationId xmlns:a16="http://schemas.microsoft.com/office/drawing/2014/main" id="{3747B2AE-04F6-9E21-CE3E-1EF1B6B41D13}"/>
              </a:ext>
            </a:extLst>
          </p:cNvPr>
          <p:cNvSpPr/>
          <p:nvPr/>
        </p:nvSpPr>
        <p:spPr>
          <a:xfrm>
            <a:off x="8915382" y="2987614"/>
            <a:ext cx="1657733" cy="1621629"/>
          </a:xfrm>
          <a:prstGeom prst="pie">
            <a:avLst>
              <a:gd name="adj1" fmla="val 0"/>
              <a:gd name="adj2" fmla="val 16200000"/>
            </a:avLst>
          </a:prstGeom>
          <a:solidFill>
            <a:schemeClr val="bg1"/>
          </a:solidFill>
          <a:ln w="38100" cap="flat" cmpd="sng">
            <a:solidFill>
              <a:srgbClr val="1441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56;g448c91ea08ebec9c_9">
            <a:extLst>
              <a:ext uri="{FF2B5EF4-FFF2-40B4-BE49-F238E27FC236}">
                <a16:creationId xmlns:a16="http://schemas.microsoft.com/office/drawing/2014/main" id="{990FB7AA-A842-2EC6-5DB1-35AD57D8CC37}"/>
              </a:ext>
            </a:extLst>
          </p:cNvPr>
          <p:cNvSpPr txBox="1"/>
          <p:nvPr/>
        </p:nvSpPr>
        <p:spPr>
          <a:xfrm>
            <a:off x="9885457" y="2205674"/>
            <a:ext cx="2252841" cy="553968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1600" b="1">
                <a:latin typeface="Avenir Next LT Pro" panose="020B0504020202020204" pitchFamily="34" charset="0"/>
                <a:ea typeface="Calibri"/>
                <a:cs typeface="Calibri"/>
              </a:defRPr>
            </a:lvl1pPr>
          </a:lstStyle>
          <a:p>
            <a:pPr algn="ctr"/>
            <a:r>
              <a:rPr lang="fr-FR" sz="1200" b="0" dirty="0">
                <a:solidFill>
                  <a:srgbClr val="14416F"/>
                </a:solidFill>
                <a:sym typeface="Calibri"/>
              </a:rPr>
              <a:t>HEC, ESSEC, ESCP, INSEAD</a:t>
            </a:r>
            <a:endParaRPr sz="1200" b="0" dirty="0">
              <a:solidFill>
                <a:srgbClr val="14416F"/>
              </a:solidFill>
              <a:sym typeface="Calibri"/>
            </a:endParaRPr>
          </a:p>
          <a:p>
            <a:pPr algn="ctr"/>
            <a:r>
              <a:rPr lang="fr-FR" sz="1200" b="0" dirty="0">
                <a:solidFill>
                  <a:srgbClr val="14416F"/>
                </a:solidFill>
                <a:sym typeface="Calibri"/>
              </a:rPr>
              <a:t>STUDI, ICADEMIE, IAE PARIS</a:t>
            </a:r>
            <a:endParaRPr sz="1200" b="0" dirty="0">
              <a:solidFill>
                <a:srgbClr val="14416F"/>
              </a:solidFill>
              <a:sym typeface="Calibri"/>
            </a:endParaRPr>
          </a:p>
        </p:txBody>
      </p:sp>
      <p:sp>
        <p:nvSpPr>
          <p:cNvPr id="8" name="Google Shape;57;g448c91ea08ebec9c_9">
            <a:extLst>
              <a:ext uri="{FF2B5EF4-FFF2-40B4-BE49-F238E27FC236}">
                <a16:creationId xmlns:a16="http://schemas.microsoft.com/office/drawing/2014/main" id="{20CB38D7-C43A-9D3B-BDF0-42370643A2C1}"/>
              </a:ext>
            </a:extLst>
          </p:cNvPr>
          <p:cNvSpPr txBox="1"/>
          <p:nvPr/>
        </p:nvSpPr>
        <p:spPr>
          <a:xfrm>
            <a:off x="7137361" y="4706504"/>
            <a:ext cx="3236625" cy="830966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solidFill>
                  <a:srgbClr val="14416F"/>
                </a:solidFill>
                <a:latin typeface="Avenir Next LT Pro" panose="020B0504020202020204" pitchFamily="34" charset="0"/>
                <a:ea typeface="Calibri"/>
                <a:cs typeface="Calibri"/>
                <a:sym typeface="Calibri"/>
              </a:rPr>
              <a:t>Nécessité pour les OF de se muscler : Accompagnement, Individualisation, Hybridation</a:t>
            </a:r>
          </a:p>
        </p:txBody>
      </p:sp>
      <p:sp>
        <p:nvSpPr>
          <p:cNvPr id="9" name="Flèche : droite 8">
            <a:extLst>
              <a:ext uri="{FF2B5EF4-FFF2-40B4-BE49-F238E27FC236}">
                <a16:creationId xmlns:a16="http://schemas.microsoft.com/office/drawing/2014/main" id="{FD60EB1C-365A-B46D-237B-16AA6B220C88}"/>
              </a:ext>
            </a:extLst>
          </p:cNvPr>
          <p:cNvSpPr/>
          <p:nvPr/>
        </p:nvSpPr>
        <p:spPr>
          <a:xfrm rot="8153870">
            <a:off x="9742815" y="2885014"/>
            <a:ext cx="937404" cy="887933"/>
          </a:xfrm>
          <a:prstGeom prst="rightArrow">
            <a:avLst/>
          </a:prstGeom>
          <a:solidFill>
            <a:schemeClr val="bg1"/>
          </a:solidFill>
          <a:ln w="38100" cap="flat" cmpd="sng">
            <a:solidFill>
              <a:srgbClr val="1441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fr-FR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5494EC5-A4D1-9861-D732-E7D3A9E836B4}"/>
              </a:ext>
            </a:extLst>
          </p:cNvPr>
          <p:cNvSpPr txBox="1"/>
          <p:nvPr/>
        </p:nvSpPr>
        <p:spPr>
          <a:xfrm>
            <a:off x="6343290" y="1587266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b="1" u="sng" dirty="0">
                <a:solidFill>
                  <a:srgbClr val="353C7A"/>
                </a:solidFill>
                <a:latin typeface="Avenir Next LT Pro Demi" panose="020B0704020202020204" pitchFamily="34" charset="0"/>
                <a:ea typeface="Avenir"/>
                <a:cs typeface="Avenir"/>
                <a:sym typeface="Avenir"/>
              </a:rPr>
              <a:t>OF, écoles, nouveaux entrants.</a:t>
            </a:r>
          </a:p>
          <a:p>
            <a:pPr algn="ctr"/>
            <a:r>
              <a:rPr lang="fr-FR" b="1" u="sng" dirty="0">
                <a:solidFill>
                  <a:srgbClr val="353C7A"/>
                </a:solidFill>
                <a:latin typeface="Avenir Next LT Pro Demi" panose="020B0704020202020204" pitchFamily="34" charset="0"/>
                <a:sym typeface="Avenir"/>
              </a:rPr>
              <a:t>Un marché très convoité</a:t>
            </a:r>
            <a:endParaRPr lang="fr-FR" u="sng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28260C9-6CDA-E93B-6848-6DEE71C2BC9E}"/>
              </a:ext>
            </a:extLst>
          </p:cNvPr>
          <p:cNvSpPr txBox="1"/>
          <p:nvPr/>
        </p:nvSpPr>
        <p:spPr>
          <a:xfrm>
            <a:off x="48816" y="5749841"/>
            <a:ext cx="1217280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algn="ctr">
              <a:buClr>
                <a:srgbClr val="353C7A"/>
              </a:buClr>
              <a:buSzPts val="1800"/>
            </a:pPr>
            <a:r>
              <a:rPr lang="fr-FR" sz="2200" b="1" dirty="0">
                <a:solidFill>
                  <a:srgbClr val="D5654F"/>
                </a:solidFill>
                <a:latin typeface="Avenir Next LT Pro"/>
                <a:ea typeface="Avenir"/>
                <a:cs typeface="Aharoni"/>
                <a:sym typeface="Avenir"/>
              </a:rPr>
              <a:t>Notre maitrise du marché de la formation et de l’enseignement est un atout fort </a:t>
            </a:r>
            <a:endParaRPr lang="fr-FR" sz="2200" b="1" dirty="0">
              <a:solidFill>
                <a:srgbClr val="D5654F"/>
              </a:solidFill>
              <a:latin typeface="Avenir Next LT Pro" panose="020B0504020202020204" pitchFamily="34" charset="0"/>
              <a:ea typeface="Avenir"/>
              <a:cs typeface="Aharoni" panose="02010803020104030203" pitchFamily="2" charset="-79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1cb768146b0_0_0"/>
          <p:cNvSpPr txBox="1">
            <a:spLocks noGrp="1"/>
          </p:cNvSpPr>
          <p:nvPr>
            <p:ph type="title"/>
          </p:nvPr>
        </p:nvSpPr>
        <p:spPr>
          <a:xfrm>
            <a:off x="912169" y="152754"/>
            <a:ext cx="6801900" cy="5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fr-FR" dirty="0">
                <a:latin typeface="Avenir Next LT Pro Demi" panose="020B0704020202020204" pitchFamily="34" charset="0"/>
              </a:rPr>
              <a:t>La formation : un secteur en plein essor</a:t>
            </a:r>
            <a:endParaRPr dirty="0">
              <a:latin typeface="Avenir Next LT Pro Demi" panose="020B0704020202020204" pitchFamily="34" charset="0"/>
            </a:endParaRPr>
          </a:p>
        </p:txBody>
      </p:sp>
      <p:pic>
        <p:nvPicPr>
          <p:cNvPr id="47" name="Google Shape;47;g1cb768146b0_0_0"/>
          <p:cNvPicPr preferRelativeResize="0"/>
          <p:nvPr/>
        </p:nvPicPr>
        <p:blipFill rotWithShape="1">
          <a:blip r:embed="rId4">
            <a:alphaModFix/>
          </a:blip>
          <a:srcRect t="-1197" b="6176"/>
          <a:stretch/>
        </p:blipFill>
        <p:spPr>
          <a:xfrm>
            <a:off x="1869" y="713393"/>
            <a:ext cx="5803549" cy="571375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3F479F-093F-BA6C-7386-9CF3BC1A637B}"/>
              </a:ext>
            </a:extLst>
          </p:cNvPr>
          <p:cNvSpPr/>
          <p:nvPr/>
        </p:nvSpPr>
        <p:spPr>
          <a:xfrm>
            <a:off x="6095999" y="861245"/>
            <a:ext cx="5897619" cy="3917789"/>
          </a:xfrm>
          <a:prstGeom prst="rect">
            <a:avLst/>
          </a:prstGeom>
          <a:solidFill>
            <a:srgbClr val="16427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Clr>
                <a:srgbClr val="353C7A"/>
              </a:buClr>
              <a:buSzPts val="1400"/>
            </a:pPr>
            <a:r>
              <a:rPr lang="fr-FR" sz="1800" dirty="0">
                <a:solidFill>
                  <a:schemeClr val="bg1"/>
                </a:solidFill>
                <a:latin typeface="Avenir"/>
                <a:ea typeface="Avenir"/>
                <a:cs typeface="Avenir"/>
                <a:sym typeface="Avenir"/>
              </a:rPr>
              <a:t>E</a:t>
            </a:r>
            <a:r>
              <a:rPr lang="fr-FR" sz="1800" dirty="0">
                <a:solidFill>
                  <a:schemeClr val="bg1"/>
                </a:solidFill>
                <a:latin typeface="Avenir"/>
                <a:sym typeface="Avenir"/>
              </a:rPr>
              <a:t>n 2021, 3 actifs sur 10 ont suivi au moins une formation (31%; +2 points en 1 an, contre 38% en 2019 avant la crise covid)</a:t>
            </a:r>
          </a:p>
          <a:p>
            <a:pPr algn="just">
              <a:buClr>
                <a:srgbClr val="353C7A"/>
              </a:buClr>
              <a:buSzPts val="1400"/>
            </a:pPr>
            <a:endParaRPr lang="fr-FR" sz="1800" dirty="0">
              <a:solidFill>
                <a:schemeClr val="bg1"/>
              </a:solidFill>
              <a:latin typeface="Avenir"/>
              <a:sym typeface="Avenir"/>
            </a:endParaRPr>
          </a:p>
          <a:p>
            <a:pPr algn="just">
              <a:buClr>
                <a:srgbClr val="353C7A"/>
              </a:buClr>
              <a:buSzPts val="1400"/>
            </a:pPr>
            <a:r>
              <a:rPr lang="fr-FR" sz="1800" dirty="0">
                <a:solidFill>
                  <a:schemeClr val="bg1"/>
                </a:solidFill>
                <a:latin typeface="Avenir"/>
                <a:sym typeface="Avenir"/>
              </a:rPr>
              <a:t>Désormais la dimension diplômante ou certifiante d’une formation professionnelle devient le 1er critère de choix (45%) </a:t>
            </a:r>
          </a:p>
          <a:p>
            <a:pPr algn="just">
              <a:buClr>
                <a:srgbClr val="353C7A"/>
              </a:buClr>
              <a:buSzPts val="1400"/>
            </a:pPr>
            <a:endParaRPr lang="fr-FR" sz="1800" dirty="0">
              <a:solidFill>
                <a:schemeClr val="bg1"/>
              </a:solidFill>
              <a:latin typeface="Avenir"/>
            </a:endParaRPr>
          </a:p>
          <a:p>
            <a:pPr algn="just">
              <a:buClr>
                <a:srgbClr val="353C7A"/>
              </a:buClr>
              <a:buSzPts val="1400"/>
            </a:pPr>
            <a:r>
              <a:rPr lang="fr-FR" sz="1800" dirty="0">
                <a:solidFill>
                  <a:schemeClr val="bg1"/>
                </a:solidFill>
                <a:latin typeface="Avenir"/>
                <a:sym typeface="Avenir"/>
              </a:rPr>
              <a:t>En moyenne, les salariés bénéficient entre 10 et 15 heures de formation chaque année</a:t>
            </a:r>
          </a:p>
          <a:p>
            <a:pPr marL="310515" indent="-310515" algn="just">
              <a:buClr>
                <a:srgbClr val="353C7A"/>
              </a:buClr>
              <a:buSzPts val="1400"/>
              <a:buFont typeface="Noto Sans Symbols"/>
              <a:buChar char="→"/>
            </a:pPr>
            <a:endParaRPr lang="fr-FR" sz="1800" dirty="0">
              <a:solidFill>
                <a:schemeClr val="bg1"/>
              </a:solidFill>
              <a:latin typeface="Avenir"/>
            </a:endParaRPr>
          </a:p>
          <a:p>
            <a:pPr algn="just">
              <a:spcBef>
                <a:spcPts val="725"/>
              </a:spcBef>
              <a:buClr>
                <a:srgbClr val="353C7A"/>
              </a:buClr>
              <a:buSzPts val="1400"/>
            </a:pPr>
            <a:r>
              <a:rPr lang="fr-FR" sz="1800" dirty="0">
                <a:solidFill>
                  <a:schemeClr val="bg1"/>
                </a:solidFill>
                <a:latin typeface="Avenir"/>
                <a:sym typeface="Avenir"/>
              </a:rPr>
              <a:t>Près de 85 % des emplois de 2030 n'existent pas encore et les nouvelles générations seront amenées à changer 3 à 4 fois de métier tout au long de leur vie professionnelle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273F00B-3B78-11C5-416A-6F0E3BEA4E49}"/>
              </a:ext>
            </a:extLst>
          </p:cNvPr>
          <p:cNvSpPr txBox="1"/>
          <p:nvPr/>
        </p:nvSpPr>
        <p:spPr>
          <a:xfrm>
            <a:off x="5834358" y="5212457"/>
            <a:ext cx="61592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114300" algn="ctr">
              <a:buClr>
                <a:srgbClr val="353C7A"/>
              </a:buClr>
              <a:buSzPts val="1800"/>
              <a:defRPr sz="2200" b="1">
                <a:solidFill>
                  <a:srgbClr val="D5654F"/>
                </a:solidFill>
                <a:latin typeface="Avenir Next LT Pro"/>
                <a:ea typeface="Avenir"/>
                <a:cs typeface="Aharoni"/>
              </a:defRPr>
            </a:lvl1pPr>
          </a:lstStyle>
          <a:p>
            <a:r>
              <a:rPr lang="fr-FR" sz="2000" dirty="0">
                <a:sym typeface="Avenir"/>
              </a:rPr>
              <a:t>La prise en main de l’appareil formation n’est pas si facile pour les entreprises</a:t>
            </a:r>
            <a:endParaRPr lang="fr-FR" sz="2000" dirty="0"/>
          </a:p>
        </p:txBody>
      </p:sp>
    </p:spTree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"/>
          <p:cNvSpPr txBox="1">
            <a:spLocks noGrp="1"/>
          </p:cNvSpPr>
          <p:nvPr>
            <p:ph type="title"/>
          </p:nvPr>
        </p:nvSpPr>
        <p:spPr>
          <a:xfrm>
            <a:off x="891476" y="158342"/>
            <a:ext cx="6801900" cy="5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fr-FR" b="1" dirty="0">
                <a:latin typeface="Avenir Next LT Pro Demi" panose="020B0704020202020204" pitchFamily="34" charset="0"/>
              </a:rPr>
              <a:t>LEARNS</a:t>
            </a:r>
            <a:r>
              <a:rPr lang="fr-FR" dirty="0"/>
              <a:t> </a:t>
            </a:r>
            <a:r>
              <a:rPr lang="fr-FR" b="1" dirty="0">
                <a:latin typeface="Avenir Next LT Pro Demi" panose="020B0704020202020204" pitchFamily="34" charset="0"/>
              </a:rPr>
              <a:t>RH</a:t>
            </a:r>
            <a:endParaRPr b="1" dirty="0">
              <a:latin typeface="Avenir Next LT Pro Demi" panose="020B0704020202020204" pitchFamily="34" charset="0"/>
            </a:endParaRPr>
          </a:p>
        </p:txBody>
      </p:sp>
      <p:sp>
        <p:nvSpPr>
          <p:cNvPr id="63" name="Google Shape;63;p2"/>
          <p:cNvSpPr txBox="1"/>
          <p:nvPr/>
        </p:nvSpPr>
        <p:spPr>
          <a:xfrm>
            <a:off x="572558" y="2517684"/>
            <a:ext cx="11379600" cy="3693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14300" algn="just">
              <a:buClr>
                <a:srgbClr val="353C7A"/>
              </a:buClr>
              <a:buSzPts val="1800"/>
            </a:pPr>
            <a:r>
              <a:rPr lang="fr-FR" sz="1800" dirty="0">
                <a:solidFill>
                  <a:srgbClr val="353C7A"/>
                </a:solidFill>
                <a:latin typeface="Avenir Next LT Pro"/>
                <a:ea typeface="Avenir"/>
                <a:cs typeface="Avenir"/>
                <a:sym typeface="Avenir"/>
              </a:rPr>
              <a:t>Le pilotage du </a:t>
            </a:r>
            <a:r>
              <a:rPr lang="fr-FR" sz="1800" b="1" dirty="0">
                <a:solidFill>
                  <a:srgbClr val="353C7A"/>
                </a:solidFill>
                <a:latin typeface="Avenir Next LT Pro"/>
                <a:ea typeface="Avenir"/>
                <a:cs typeface="Avenir"/>
                <a:sym typeface="Avenir"/>
              </a:rPr>
              <a:t>capital humain </a:t>
            </a:r>
            <a:r>
              <a:rPr lang="fr-FR" sz="1800" dirty="0">
                <a:solidFill>
                  <a:srgbClr val="353C7A"/>
                </a:solidFill>
                <a:latin typeface="Avenir Next LT Pro"/>
                <a:ea typeface="Avenir"/>
                <a:cs typeface="Avenir"/>
                <a:sym typeface="Avenir"/>
              </a:rPr>
              <a:t>et les enjeux sociétaux sont aujourd’hui </a:t>
            </a:r>
            <a:r>
              <a:rPr lang="fr-FR" sz="1800" b="1" dirty="0">
                <a:solidFill>
                  <a:srgbClr val="353C7A"/>
                </a:solidFill>
                <a:latin typeface="Avenir Next LT Pro"/>
                <a:ea typeface="Avenir"/>
                <a:cs typeface="Avenir"/>
                <a:sym typeface="Avenir"/>
              </a:rPr>
              <a:t>au cœur de l’engagement </a:t>
            </a:r>
            <a:r>
              <a:rPr lang="fr-FR" sz="1800" dirty="0">
                <a:solidFill>
                  <a:srgbClr val="353C7A"/>
                </a:solidFill>
                <a:latin typeface="Avenir Next LT Pro"/>
                <a:ea typeface="Avenir"/>
                <a:cs typeface="Avenir"/>
                <a:sym typeface="Avenir"/>
              </a:rPr>
              <a:t>et de la performance des entreprises</a:t>
            </a:r>
            <a:endParaRPr lang="fr-FR" sz="1800" dirty="0">
              <a:solidFill>
                <a:srgbClr val="353C7A"/>
              </a:solidFill>
              <a:latin typeface="Avenir Next LT Pro"/>
              <a:ea typeface="Avenir"/>
              <a:cs typeface="Avenir"/>
            </a:endParaRPr>
          </a:p>
          <a:p>
            <a:pPr marL="114300" algn="just">
              <a:buClr>
                <a:srgbClr val="353C7A"/>
              </a:buClr>
              <a:buSzPts val="1800"/>
            </a:pPr>
            <a:r>
              <a:rPr lang="fr-FR" sz="1800" dirty="0">
                <a:solidFill>
                  <a:srgbClr val="353C7A"/>
                </a:solidFill>
                <a:latin typeface="Avenir Next LT Pro"/>
                <a:ea typeface="Avenir"/>
                <a:cs typeface="Avenir"/>
                <a:sym typeface="Avenir"/>
              </a:rPr>
              <a:t>Très</a:t>
            </a:r>
            <a:r>
              <a:rPr lang="fr-FR" sz="1800" dirty="0">
                <a:solidFill>
                  <a:srgbClr val="353C7A"/>
                </a:solidFill>
                <a:latin typeface="Avenir Next LT Pro"/>
                <a:ea typeface="Avenir"/>
                <a:cs typeface="Avenir"/>
              </a:rPr>
              <a:t> sollicités, </a:t>
            </a:r>
            <a:r>
              <a:rPr lang="fr-FR" sz="1800" b="1" dirty="0">
                <a:solidFill>
                  <a:srgbClr val="353C7A"/>
                </a:solidFill>
                <a:latin typeface="Avenir Next LT Pro"/>
                <a:ea typeface="Avenir"/>
                <a:cs typeface="Avenir"/>
              </a:rPr>
              <a:t>les RH </a:t>
            </a:r>
            <a:r>
              <a:rPr lang="fr-FR" sz="1800" dirty="0">
                <a:solidFill>
                  <a:srgbClr val="353C7A"/>
                </a:solidFill>
                <a:latin typeface="Avenir Next LT Pro"/>
                <a:ea typeface="Avenir"/>
                <a:cs typeface="Avenir"/>
              </a:rPr>
              <a:t>sont souvent oubliés dans les prises de décision, pourtant leurs </a:t>
            </a:r>
            <a:r>
              <a:rPr lang="fr-FR" sz="1800" b="1" dirty="0">
                <a:solidFill>
                  <a:srgbClr val="353C7A"/>
                </a:solidFill>
                <a:latin typeface="Avenir Next LT Pro"/>
                <a:ea typeface="Avenir"/>
                <a:cs typeface="Avenir"/>
              </a:rPr>
              <a:t>responsabilités</a:t>
            </a:r>
            <a:r>
              <a:rPr lang="fr-FR" sz="1800" dirty="0">
                <a:solidFill>
                  <a:srgbClr val="353C7A"/>
                </a:solidFill>
                <a:latin typeface="Avenir Next LT Pro"/>
                <a:ea typeface="Avenir"/>
                <a:cs typeface="Avenir"/>
              </a:rPr>
              <a:t> sont nombreuses et </a:t>
            </a:r>
            <a:r>
              <a:rPr lang="fr-FR" sz="1800" b="1" dirty="0">
                <a:solidFill>
                  <a:srgbClr val="353C7A"/>
                </a:solidFill>
                <a:latin typeface="Avenir Next LT Pro"/>
                <a:ea typeface="Avenir"/>
                <a:cs typeface="Avenir"/>
              </a:rPr>
              <a:t>impactantes</a:t>
            </a:r>
            <a:r>
              <a:rPr lang="fr-FR" sz="1800" dirty="0">
                <a:solidFill>
                  <a:srgbClr val="353C7A"/>
                </a:solidFill>
                <a:latin typeface="Avenir Next LT Pro"/>
                <a:ea typeface="Avenir"/>
                <a:cs typeface="Avenir"/>
              </a:rPr>
              <a:t> pour les entreprises</a:t>
            </a:r>
            <a:endParaRPr lang="fr-FR" dirty="0">
              <a:latin typeface="Avenir Next LT Pro"/>
            </a:endParaRPr>
          </a:p>
          <a:p>
            <a:pPr marL="114300" algn="just">
              <a:buClr>
                <a:srgbClr val="353C7A"/>
              </a:buClr>
              <a:buSzPts val="1800"/>
            </a:pPr>
            <a:r>
              <a:rPr lang="fr-FR" sz="1800" dirty="0">
                <a:solidFill>
                  <a:srgbClr val="353C7A"/>
                </a:solidFill>
                <a:latin typeface="Avenir Next LT Pro"/>
                <a:ea typeface="Avenir"/>
                <a:cs typeface="Avenir"/>
                <a:sym typeface="Avenir"/>
              </a:rPr>
              <a:t>Les organismes de formation ont des postures de </a:t>
            </a:r>
            <a:r>
              <a:rPr lang="fr-FR" sz="1800" b="1" dirty="0">
                <a:solidFill>
                  <a:srgbClr val="353C7A"/>
                </a:solidFill>
                <a:latin typeface="Avenir Next LT Pro"/>
                <a:ea typeface="Avenir"/>
                <a:cs typeface="Avenir"/>
                <a:sym typeface="Avenir"/>
              </a:rPr>
              <a:t>multi-spécialistes</a:t>
            </a:r>
            <a:r>
              <a:rPr lang="fr-FR" sz="1800" dirty="0">
                <a:solidFill>
                  <a:srgbClr val="353C7A"/>
                </a:solidFill>
                <a:latin typeface="Avenir Next LT Pro"/>
                <a:ea typeface="Avenir"/>
                <a:cs typeface="Avenir"/>
                <a:sym typeface="Avenir"/>
              </a:rPr>
              <a:t> et une approche Life Long Learning limitée.</a:t>
            </a:r>
            <a:endParaRPr lang="fr-FR" dirty="0">
              <a:latin typeface="Avenir Next LT Pro"/>
              <a:ea typeface="Avenir"/>
              <a:sym typeface="Avenir"/>
            </a:endParaRPr>
          </a:p>
          <a:p>
            <a:pPr marL="114300" algn="just">
              <a:buSzPts val="1800"/>
            </a:pPr>
            <a:endParaRPr lang="fr-FR" sz="1800" b="1" dirty="0">
              <a:solidFill>
                <a:srgbClr val="353C7A"/>
              </a:solidFill>
              <a:latin typeface="Avenir Next LT Pro"/>
              <a:ea typeface="Avenir"/>
              <a:cs typeface="Avenir"/>
              <a:sym typeface="Avenir"/>
            </a:endParaRPr>
          </a:p>
          <a:p>
            <a:pPr marL="114300" algn="just">
              <a:buSzPts val="1800"/>
            </a:pPr>
            <a:r>
              <a:rPr lang="fr-FR" sz="1800" b="1" dirty="0">
                <a:solidFill>
                  <a:srgbClr val="353C7A"/>
                </a:solidFill>
                <a:latin typeface="Avenir Next LT Pro"/>
                <a:ea typeface="Avenir"/>
                <a:cs typeface="Avenir"/>
                <a:sym typeface="Avenir"/>
              </a:rPr>
              <a:t>Notre solution</a:t>
            </a:r>
            <a:endParaRPr lang="fr-FR" dirty="0">
              <a:latin typeface="Avenir Next LT Pro"/>
            </a:endParaRPr>
          </a:p>
          <a:p>
            <a:pPr marL="457200" indent="-342900" algn="just">
              <a:buClr>
                <a:srgbClr val="353C7A"/>
              </a:buClr>
              <a:buSzPts val="1800"/>
              <a:buFont typeface="Noto Sans Symbols"/>
              <a:buChar char="→"/>
            </a:pPr>
            <a:r>
              <a:rPr lang="fr-FR" sz="1800" dirty="0">
                <a:solidFill>
                  <a:srgbClr val="353C7A"/>
                </a:solidFill>
                <a:latin typeface="Avenir Next LT Pro"/>
                <a:ea typeface="Avenir"/>
                <a:cs typeface="Avenir"/>
              </a:rPr>
              <a:t>Une approche </a:t>
            </a:r>
            <a:r>
              <a:rPr lang="fr-FR" sz="1800" u="sng" dirty="0">
                <a:solidFill>
                  <a:srgbClr val="353C7A"/>
                </a:solidFill>
                <a:latin typeface="Avenir Next LT Pro"/>
                <a:ea typeface="Avenir"/>
                <a:cs typeface="Avenir"/>
              </a:rPr>
              <a:t>globale et transverse </a:t>
            </a:r>
            <a:r>
              <a:rPr lang="fr-FR" sz="1800" dirty="0">
                <a:solidFill>
                  <a:srgbClr val="353C7A"/>
                </a:solidFill>
                <a:latin typeface="Avenir Next LT Pro"/>
                <a:ea typeface="Avenir"/>
                <a:cs typeface="Avenir"/>
              </a:rPr>
              <a:t>dédiée</a:t>
            </a:r>
          </a:p>
          <a:p>
            <a:pPr marL="457200" indent="-342900" algn="just">
              <a:buClr>
                <a:srgbClr val="353C7A"/>
              </a:buClr>
              <a:buSzPts val="1800"/>
              <a:buFont typeface="Noto Sans Symbols"/>
              <a:buChar char="→"/>
            </a:pPr>
            <a:r>
              <a:rPr lang="fr-FR" sz="1800" dirty="0">
                <a:solidFill>
                  <a:srgbClr val="353C7A"/>
                </a:solidFill>
                <a:latin typeface="Avenir Next LT Pro"/>
                <a:ea typeface="Avenir"/>
                <a:cs typeface="Avenir"/>
              </a:rPr>
              <a:t>Des </a:t>
            </a:r>
            <a:r>
              <a:rPr lang="fr-FR" sz="1800" u="sng" dirty="0">
                <a:solidFill>
                  <a:srgbClr val="353C7A"/>
                </a:solidFill>
                <a:latin typeface="Avenir Next LT Pro"/>
                <a:ea typeface="Avenir"/>
                <a:cs typeface="Avenir"/>
              </a:rPr>
              <a:t>parcours</a:t>
            </a:r>
            <a:r>
              <a:rPr lang="fr-FR" sz="1800" dirty="0">
                <a:solidFill>
                  <a:srgbClr val="353C7A"/>
                </a:solidFill>
                <a:latin typeface="Avenir Next LT Pro"/>
                <a:ea typeface="Avenir"/>
                <a:cs typeface="Avenir"/>
              </a:rPr>
              <a:t> pensés pour répondre à leurs enjeux</a:t>
            </a:r>
          </a:p>
          <a:p>
            <a:pPr marL="457200" indent="-342900" algn="just">
              <a:buClr>
                <a:srgbClr val="353C7A"/>
              </a:buClr>
              <a:buSzPts val="1800"/>
              <a:buFont typeface="Noto Sans Symbols"/>
              <a:buChar char="→"/>
            </a:pPr>
            <a:r>
              <a:rPr lang="fr-FR" sz="1800" dirty="0">
                <a:solidFill>
                  <a:srgbClr val="353C7A"/>
                </a:solidFill>
                <a:latin typeface="Avenir Next LT Pro"/>
                <a:ea typeface="Avenir"/>
                <a:cs typeface="Avenir"/>
              </a:rPr>
              <a:t>Des formats </a:t>
            </a:r>
            <a:r>
              <a:rPr lang="fr-FR" sz="1800" u="sng" dirty="0">
                <a:solidFill>
                  <a:srgbClr val="353C7A"/>
                </a:solidFill>
                <a:latin typeface="Avenir Next LT Pro"/>
                <a:ea typeface="Avenir"/>
                <a:cs typeface="Avenir"/>
              </a:rPr>
              <a:t>opérationnels</a:t>
            </a:r>
            <a:r>
              <a:rPr lang="fr-FR" sz="1800" dirty="0">
                <a:solidFill>
                  <a:srgbClr val="353C7A"/>
                </a:solidFill>
                <a:latin typeface="Avenir Next LT Pro"/>
                <a:ea typeface="Avenir"/>
                <a:cs typeface="Avenir"/>
              </a:rPr>
              <a:t> et adaptés</a:t>
            </a:r>
          </a:p>
          <a:p>
            <a:pPr marL="457200" indent="-342900" algn="just">
              <a:buClr>
                <a:srgbClr val="353C7A"/>
              </a:buClr>
              <a:buSzPts val="1800"/>
              <a:buFont typeface="Noto Sans Symbols"/>
              <a:buChar char="→"/>
            </a:pPr>
            <a:r>
              <a:rPr lang="fr-FR" sz="1800" dirty="0">
                <a:solidFill>
                  <a:srgbClr val="353C7A"/>
                </a:solidFill>
                <a:latin typeface="Avenir Next LT Pro"/>
                <a:ea typeface="Avenir"/>
                <a:cs typeface="Avenir"/>
                <a:sym typeface="Avenir"/>
              </a:rPr>
              <a:t>Des </a:t>
            </a:r>
            <a:r>
              <a:rPr lang="fr-FR" sz="1800" u="sng" dirty="0">
                <a:solidFill>
                  <a:srgbClr val="353C7A"/>
                </a:solidFill>
                <a:latin typeface="Avenir Next LT Pro"/>
                <a:ea typeface="Avenir"/>
                <a:cs typeface="Avenir"/>
                <a:sym typeface="Avenir"/>
              </a:rPr>
              <a:t>intervenants de qualité </a:t>
            </a:r>
            <a:r>
              <a:rPr lang="fr-FR" sz="1800" dirty="0">
                <a:solidFill>
                  <a:srgbClr val="353C7A"/>
                </a:solidFill>
                <a:latin typeface="Avenir Next LT Pro"/>
                <a:ea typeface="Avenir"/>
                <a:cs typeface="Avenir"/>
                <a:sym typeface="Avenir"/>
              </a:rPr>
              <a:t>mobilisés et valorisés </a:t>
            </a:r>
            <a:endParaRPr lang="fr-FR" sz="1800" dirty="0">
              <a:solidFill>
                <a:srgbClr val="353C7A"/>
              </a:solidFill>
              <a:latin typeface="Avenir Next LT Pro"/>
              <a:ea typeface="Avenir"/>
              <a:cs typeface="Avenir"/>
            </a:endParaRPr>
          </a:p>
          <a:p>
            <a:pPr marL="457200" indent="-342900" algn="just">
              <a:buClr>
                <a:srgbClr val="353C7A"/>
              </a:buClr>
              <a:buSzPts val="1800"/>
              <a:buFont typeface="Noto Sans Symbols"/>
              <a:buChar char="→"/>
            </a:pPr>
            <a:r>
              <a:rPr lang="fr-FR" sz="1800" dirty="0">
                <a:solidFill>
                  <a:srgbClr val="353C7A"/>
                </a:solidFill>
                <a:latin typeface="Avenir Next LT Pro"/>
                <a:ea typeface="Avenir"/>
                <a:cs typeface="Avenir"/>
              </a:rPr>
              <a:t>Une </a:t>
            </a:r>
            <a:r>
              <a:rPr lang="fr-FR" sz="1800" u="sng" dirty="0">
                <a:solidFill>
                  <a:srgbClr val="353C7A"/>
                </a:solidFill>
                <a:latin typeface="Avenir Next LT Pro"/>
                <a:ea typeface="Avenir"/>
                <a:cs typeface="Avenir"/>
              </a:rPr>
              <a:t>expérience d'apprentissage </a:t>
            </a:r>
            <a:r>
              <a:rPr lang="fr-FR" sz="1800">
                <a:solidFill>
                  <a:srgbClr val="353C7A"/>
                </a:solidFill>
                <a:latin typeface="Avenir Next LT Pro"/>
                <a:ea typeface="Avenir"/>
                <a:cs typeface="Avenir"/>
              </a:rPr>
              <a:t>collaborative </a:t>
            </a:r>
            <a:endParaRPr lang="fr-FR" sz="1800" dirty="0">
              <a:solidFill>
                <a:srgbClr val="353C7A"/>
              </a:solidFill>
              <a:latin typeface="Avenir Next LT Pro"/>
              <a:ea typeface="Avenir"/>
              <a:cs typeface="Avenir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9416BA2-BB5E-1635-4A0F-63E58A624FF9}"/>
              </a:ext>
            </a:extLst>
          </p:cNvPr>
          <p:cNvSpPr txBox="1"/>
          <p:nvPr/>
        </p:nvSpPr>
        <p:spPr>
          <a:xfrm>
            <a:off x="2132619" y="1178400"/>
            <a:ext cx="8259478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114300" algn="just">
              <a:buClr>
                <a:srgbClr val="353C7A"/>
              </a:buClr>
              <a:buSzPts val="1800"/>
            </a:pPr>
            <a:r>
              <a:rPr lang="fr-FR" sz="2400" b="1" dirty="0">
                <a:solidFill>
                  <a:srgbClr val="353C7A"/>
                </a:solidFill>
                <a:latin typeface="Avenir Next LT Pro"/>
                <a:ea typeface="Avenir"/>
                <a:cs typeface="Aharoni"/>
                <a:sym typeface="Avenir"/>
              </a:rPr>
              <a:t>Organisme de formation dédié à la fonction RH</a:t>
            </a:r>
          </a:p>
          <a:p>
            <a:pPr marL="114300" algn="just">
              <a:buClr>
                <a:srgbClr val="353C7A"/>
              </a:buClr>
              <a:buSzPts val="1800"/>
            </a:pPr>
            <a:r>
              <a:rPr lang="fr-FR" sz="2400" i="1" dirty="0">
                <a:solidFill>
                  <a:srgbClr val="353C7A"/>
                </a:solidFill>
                <a:latin typeface="Avenir Next LT Pro"/>
                <a:ea typeface="Avenir"/>
                <a:cs typeface="Aharoni"/>
                <a:sym typeface="Avenir"/>
              </a:rPr>
              <a:t>Mieux appréhender son métier et en maitriser les enjeux</a:t>
            </a:r>
            <a:endParaRPr lang="fr-FR" sz="2400" i="1" dirty="0">
              <a:solidFill>
                <a:srgbClr val="353C7A"/>
              </a:solidFill>
              <a:latin typeface="Avenir Next LT Pro" panose="020B0504020202020204" pitchFamily="34" charset="0"/>
              <a:ea typeface="Avenir"/>
              <a:cs typeface="Aharoni" panose="02010803020104030203" pitchFamily="2" charset="-79"/>
            </a:endParaRPr>
          </a:p>
        </p:txBody>
      </p:sp>
      <p:sp>
        <p:nvSpPr>
          <p:cNvPr id="7" name="Demi-cadre 6">
            <a:extLst>
              <a:ext uri="{FF2B5EF4-FFF2-40B4-BE49-F238E27FC236}">
                <a16:creationId xmlns:a16="http://schemas.microsoft.com/office/drawing/2014/main" id="{0C1BDA6F-A92B-3EE5-FF40-8C68575443A6}"/>
              </a:ext>
            </a:extLst>
          </p:cNvPr>
          <p:cNvSpPr/>
          <p:nvPr/>
        </p:nvSpPr>
        <p:spPr>
          <a:xfrm>
            <a:off x="271499" y="2595616"/>
            <a:ext cx="477285" cy="1554054"/>
          </a:xfrm>
          <a:prstGeom prst="halfFrame">
            <a:avLst>
              <a:gd name="adj1" fmla="val 37203"/>
              <a:gd name="adj2" fmla="val 33333"/>
            </a:avLst>
          </a:prstGeom>
          <a:solidFill>
            <a:srgbClr val="1441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DD1857A2-81F1-E5F5-D162-7AB4363F23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490" y="838473"/>
            <a:ext cx="1925129" cy="160320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892096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0547EF-84B6-39E8-24A7-8F99E8DA7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432" y="141050"/>
            <a:ext cx="6802039" cy="556193"/>
          </a:xfrm>
        </p:spPr>
        <p:txBody>
          <a:bodyPr/>
          <a:lstStyle/>
          <a:p>
            <a:r>
              <a:rPr lang="fr-FR" dirty="0">
                <a:latin typeface="Avenir Next LT Pro Demi"/>
              </a:rPr>
              <a:t>Indicateurs clés de la population RH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E3A0B0A-43F4-574E-3203-04D7ABD99F35}"/>
              </a:ext>
            </a:extLst>
          </p:cNvPr>
          <p:cNvSpPr txBox="1"/>
          <p:nvPr/>
        </p:nvSpPr>
        <p:spPr>
          <a:xfrm>
            <a:off x="32032" y="799373"/>
            <a:ext cx="10260673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114300" algn="just">
              <a:buClr>
                <a:srgbClr val="353C7A"/>
              </a:buClr>
              <a:buSzPts val="1800"/>
            </a:pPr>
            <a:r>
              <a:rPr lang="fr-FR" sz="2400" b="1" dirty="0">
                <a:solidFill>
                  <a:srgbClr val="353C7A"/>
                </a:solidFill>
                <a:latin typeface="Avenir Next LT Pro"/>
                <a:ea typeface="Avenir"/>
                <a:cs typeface="Aharoni"/>
                <a:sym typeface="Avenir"/>
              </a:rPr>
              <a:t>Le RH, une fonction stratège aux responsabilités grandissantes</a:t>
            </a:r>
          </a:p>
          <a:p>
            <a:pPr marL="114300" algn="just">
              <a:buClr>
                <a:srgbClr val="353C7A"/>
              </a:buClr>
              <a:buSzPts val="1800"/>
            </a:pPr>
            <a:r>
              <a:rPr lang="fr-FR" sz="2400" i="1" dirty="0">
                <a:solidFill>
                  <a:srgbClr val="353C7A"/>
                </a:solidFill>
                <a:latin typeface="Avenir Next LT Pro"/>
                <a:ea typeface="Avenir"/>
                <a:cs typeface="Aharoni"/>
                <a:sym typeface="Avenir"/>
              </a:rPr>
              <a:t>Les équipes RH sont fatiguées</a:t>
            </a:r>
            <a:r>
              <a:rPr lang="fr-FR" sz="2400" i="1">
                <a:solidFill>
                  <a:srgbClr val="353C7A"/>
                </a:solidFill>
                <a:latin typeface="Avenir Next LT Pro"/>
                <a:ea typeface="Avenir"/>
                <a:cs typeface="Aharoni"/>
                <a:sym typeface="Avenir"/>
              </a:rPr>
              <a:t> et</a:t>
            </a:r>
            <a:r>
              <a:rPr lang="fr-FR" sz="2400" i="1" dirty="0">
                <a:solidFill>
                  <a:srgbClr val="353C7A"/>
                </a:solidFill>
                <a:latin typeface="Avenir Next LT Pro"/>
                <a:ea typeface="Avenir"/>
                <a:cs typeface="Aharoni"/>
                <a:sym typeface="Avenir"/>
              </a:rPr>
              <a:t> manquent de reconnaissance</a:t>
            </a:r>
            <a:endParaRPr lang="fr-FR" sz="2400" i="1" dirty="0">
              <a:solidFill>
                <a:srgbClr val="353C7A"/>
              </a:solidFill>
              <a:latin typeface="Avenir Next LT Pro" panose="020B0504020202020204" pitchFamily="34" charset="0"/>
              <a:ea typeface="Avenir"/>
              <a:cs typeface="Aharoni" panose="02010803020104030203" pitchFamily="2" charset="-79"/>
            </a:endParaRP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E39021A8-42D0-0F00-3A6A-2001F408C718}"/>
              </a:ext>
            </a:extLst>
          </p:cNvPr>
          <p:cNvSpPr/>
          <p:nvPr/>
        </p:nvSpPr>
        <p:spPr>
          <a:xfrm>
            <a:off x="1071978" y="2467737"/>
            <a:ext cx="1338193" cy="1382800"/>
          </a:xfrm>
          <a:prstGeom prst="ellipse">
            <a:avLst/>
          </a:prstGeom>
          <a:solidFill>
            <a:srgbClr val="353C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fr-FR" sz="2400" b="1" dirty="0">
                <a:latin typeface="Avenir Next LT Pro" panose="020B0504020202020204" pitchFamily="34" charset="0"/>
              </a:rPr>
              <a:t>42%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D017E2B-0235-A77D-FD09-3C842929C612}"/>
              </a:ext>
            </a:extLst>
          </p:cNvPr>
          <p:cNvSpPr txBox="1"/>
          <p:nvPr/>
        </p:nvSpPr>
        <p:spPr>
          <a:xfrm>
            <a:off x="333079" y="3867912"/>
            <a:ext cx="28159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600" b="1" dirty="0">
                <a:solidFill>
                  <a:srgbClr val="353C7A"/>
                </a:solidFill>
                <a:latin typeface="Avenir Next LT Pro"/>
                <a:cs typeface="Aharoni"/>
              </a:rPr>
              <a:t>des RH disent avoir mal </a:t>
            </a:r>
          </a:p>
          <a:p>
            <a:pPr algn="ctr"/>
            <a:r>
              <a:rPr lang="fr-FR" sz="1600" b="1" dirty="0">
                <a:solidFill>
                  <a:srgbClr val="353C7A"/>
                </a:solidFill>
                <a:latin typeface="Avenir Next LT Pro"/>
                <a:cs typeface="Aharoni"/>
              </a:rPr>
              <a:t>vécu l’année 2022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D1146352-1D88-B519-BA2C-E308D4C3674D}"/>
              </a:ext>
            </a:extLst>
          </p:cNvPr>
          <p:cNvSpPr/>
          <p:nvPr/>
        </p:nvSpPr>
        <p:spPr>
          <a:xfrm>
            <a:off x="3899467" y="2467737"/>
            <a:ext cx="1338193" cy="1382800"/>
          </a:xfrm>
          <a:prstGeom prst="ellipse">
            <a:avLst/>
          </a:prstGeom>
          <a:solidFill>
            <a:srgbClr val="353C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latin typeface="Avenir Next LT Pro" panose="020B0504020202020204" pitchFamily="34" charset="0"/>
              </a:rPr>
              <a:t>3%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A95488F-6996-2129-302D-E816CA5472BA}"/>
              </a:ext>
            </a:extLst>
          </p:cNvPr>
          <p:cNvSpPr txBox="1"/>
          <p:nvPr/>
        </p:nvSpPr>
        <p:spPr>
          <a:xfrm>
            <a:off x="3160568" y="3867912"/>
            <a:ext cx="281599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600" b="1" dirty="0">
                <a:solidFill>
                  <a:srgbClr val="353C7A"/>
                </a:solidFill>
                <a:latin typeface="Avenir Next LT Pro"/>
                <a:cs typeface="Aharoni"/>
              </a:rPr>
              <a:t>de la masse salariale des entreprises est dédiée aux fonctions RH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12FC07EE-04B3-1CDC-6B77-7F78502BEA0B}"/>
              </a:ext>
            </a:extLst>
          </p:cNvPr>
          <p:cNvSpPr/>
          <p:nvPr/>
        </p:nvSpPr>
        <p:spPr>
          <a:xfrm>
            <a:off x="6726956" y="2467737"/>
            <a:ext cx="1338193" cy="1382800"/>
          </a:xfrm>
          <a:prstGeom prst="ellipse">
            <a:avLst/>
          </a:prstGeom>
          <a:solidFill>
            <a:srgbClr val="353C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latin typeface="Avenir Next LT Pro" panose="020B0504020202020204" pitchFamily="34" charset="0"/>
              </a:rPr>
              <a:t>225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A966E860-974A-9218-D69C-37AC41144E76}"/>
              </a:ext>
            </a:extLst>
          </p:cNvPr>
          <p:cNvSpPr txBox="1"/>
          <p:nvPr/>
        </p:nvSpPr>
        <p:spPr>
          <a:xfrm>
            <a:off x="6345474" y="3867912"/>
            <a:ext cx="221778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600" b="1" dirty="0">
                <a:solidFill>
                  <a:srgbClr val="353C7A"/>
                </a:solidFill>
                <a:latin typeface="Avenir Next LT Pro"/>
                <a:cs typeface="Aharoni"/>
              </a:rPr>
              <a:t>nombre moyen de salariés dont un RH est en charge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A12770F0-65BD-EFFC-66FB-4A858DD9B7B4}"/>
              </a:ext>
            </a:extLst>
          </p:cNvPr>
          <p:cNvSpPr/>
          <p:nvPr/>
        </p:nvSpPr>
        <p:spPr>
          <a:xfrm>
            <a:off x="9623607" y="2467737"/>
            <a:ext cx="1338193" cy="1382800"/>
          </a:xfrm>
          <a:prstGeom prst="ellipse">
            <a:avLst/>
          </a:prstGeom>
          <a:solidFill>
            <a:srgbClr val="353C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fr-FR" sz="2400" b="1" dirty="0">
                <a:latin typeface="Avenir Next LT Pro" panose="020B0504020202020204" pitchFamily="34" charset="0"/>
              </a:rPr>
              <a:t>+180        000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FD1FA6D-E17E-DD68-09C7-5C971AA6353C}"/>
              </a:ext>
            </a:extLst>
          </p:cNvPr>
          <p:cNvSpPr txBox="1"/>
          <p:nvPr/>
        </p:nvSpPr>
        <p:spPr>
          <a:xfrm>
            <a:off x="9183811" y="3867912"/>
            <a:ext cx="221778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600" b="1" dirty="0">
                <a:solidFill>
                  <a:srgbClr val="353C7A"/>
                </a:solidFill>
                <a:latin typeface="Avenir Next LT Pro"/>
                <a:cs typeface="Aharoni"/>
              </a:rPr>
              <a:t>actifs travaillent dans les métiers RH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5B4C08D-191B-3A84-A403-D5617C675778}"/>
              </a:ext>
            </a:extLst>
          </p:cNvPr>
          <p:cNvSpPr txBox="1"/>
          <p:nvPr/>
        </p:nvSpPr>
        <p:spPr>
          <a:xfrm>
            <a:off x="127001" y="5407428"/>
            <a:ext cx="12192000" cy="43088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114300" algn="ctr">
              <a:buClr>
                <a:srgbClr val="353C7A"/>
              </a:buClr>
              <a:buSzPts val="1800"/>
            </a:pPr>
            <a:r>
              <a:rPr lang="fr-FR" sz="2200" b="1" dirty="0">
                <a:solidFill>
                  <a:srgbClr val="D5654F"/>
                </a:solidFill>
                <a:latin typeface="Avenir Next LT Pro"/>
                <a:ea typeface="Avenir"/>
                <a:cs typeface="Aharoni"/>
                <a:sym typeface="Avenir"/>
              </a:rPr>
              <a:t>Nous souhaitons accompagner les RH à s’épanouir dans leurs missions</a:t>
            </a:r>
            <a:endParaRPr lang="fr-FR" sz="2200" b="1" dirty="0">
              <a:solidFill>
                <a:srgbClr val="D5654F"/>
              </a:solidFill>
              <a:latin typeface="Avenir Next LT Pro" panose="020B0504020202020204" pitchFamily="34" charset="0"/>
              <a:ea typeface="Avenir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82268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0547EF-84B6-39E8-24A7-8F99E8DA7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631" y="162589"/>
            <a:ext cx="6802039" cy="556193"/>
          </a:xfrm>
        </p:spPr>
        <p:txBody>
          <a:bodyPr/>
          <a:lstStyle/>
          <a:p>
            <a:r>
              <a:rPr lang="fr-FR" dirty="0">
                <a:latin typeface="Avenir Next LT Pro Demi" panose="020B0704020202020204" pitchFamily="34" charset="0"/>
              </a:rPr>
              <a:t>Chiffres clés Marché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E3A0B0A-43F4-574E-3203-04D7ABD99F35}"/>
              </a:ext>
            </a:extLst>
          </p:cNvPr>
          <p:cNvSpPr txBox="1"/>
          <p:nvPr/>
        </p:nvSpPr>
        <p:spPr>
          <a:xfrm>
            <a:off x="32032" y="799373"/>
            <a:ext cx="10260673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114300" algn="just">
              <a:buClr>
                <a:srgbClr val="353C7A"/>
              </a:buClr>
              <a:buSzPts val="1800"/>
            </a:pPr>
            <a:r>
              <a:rPr lang="fr-FR" sz="2400" b="1" dirty="0">
                <a:solidFill>
                  <a:srgbClr val="353C7A"/>
                </a:solidFill>
                <a:latin typeface="Avenir Next LT Pro"/>
                <a:ea typeface="Avenir"/>
                <a:cs typeface="Aharoni"/>
                <a:sym typeface="Avenir"/>
              </a:rPr>
              <a:t>Des chiffres records en 2022 qui bouleversent le quotidien des RH</a:t>
            </a:r>
          </a:p>
          <a:p>
            <a:pPr marL="114300" algn="just">
              <a:buClr>
                <a:srgbClr val="353C7A"/>
              </a:buClr>
              <a:buSzPts val="1800"/>
            </a:pPr>
            <a:r>
              <a:rPr lang="fr-FR" sz="2400" i="1" dirty="0">
                <a:solidFill>
                  <a:srgbClr val="353C7A"/>
                </a:solidFill>
                <a:latin typeface="Avenir Next LT Pro"/>
                <a:ea typeface="Avenir"/>
                <a:cs typeface="Aharoni"/>
                <a:sym typeface="Avenir"/>
              </a:rPr>
              <a:t>Les enjeux et responsabilités des services RH s’intensifient </a:t>
            </a:r>
            <a:endParaRPr lang="fr-FR" sz="2400" i="1" dirty="0">
              <a:solidFill>
                <a:srgbClr val="353C7A"/>
              </a:solidFill>
              <a:latin typeface="Avenir Next LT Pro" panose="020B0504020202020204" pitchFamily="34" charset="0"/>
              <a:ea typeface="Avenir"/>
              <a:cs typeface="Aharoni" panose="02010803020104030203" pitchFamily="2" charset="-79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582AEDE-5CC6-3167-2393-1300984E1CB7}"/>
              </a:ext>
            </a:extLst>
          </p:cNvPr>
          <p:cNvSpPr/>
          <p:nvPr/>
        </p:nvSpPr>
        <p:spPr>
          <a:xfrm>
            <a:off x="2461855" y="3692098"/>
            <a:ext cx="1774084" cy="1774084"/>
          </a:xfrm>
          <a:prstGeom prst="rect">
            <a:avLst/>
          </a:prstGeom>
          <a:solidFill>
            <a:srgbClr val="16427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latin typeface="Avenir Next LT Pro" panose="020B0504020202020204" pitchFamily="34" charset="0"/>
              </a:rPr>
              <a:t>47%</a:t>
            </a:r>
          </a:p>
          <a:p>
            <a:pPr algn="ctr"/>
            <a:r>
              <a:rPr lang="fr-FR" sz="1200" b="1" dirty="0">
                <a:solidFill>
                  <a:schemeClr val="bg1"/>
                </a:solidFill>
                <a:latin typeface="Avenir Next LT Pro"/>
                <a:cs typeface="Aharoni"/>
              </a:rPr>
              <a:t>taux de croissance du nombre d’annonces de recrutement en France en 2022</a:t>
            </a:r>
            <a:endParaRPr lang="fr-FR" sz="1200" b="1" dirty="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740C70-0894-5A27-634F-1E35061E6131}"/>
              </a:ext>
            </a:extLst>
          </p:cNvPr>
          <p:cNvSpPr/>
          <p:nvPr/>
        </p:nvSpPr>
        <p:spPr>
          <a:xfrm>
            <a:off x="4305449" y="1837423"/>
            <a:ext cx="1774084" cy="1774084"/>
          </a:xfrm>
          <a:prstGeom prst="rect">
            <a:avLst/>
          </a:prstGeom>
          <a:solidFill>
            <a:srgbClr val="D5654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latin typeface="Avenir Next LT Pro" panose="020B0504020202020204" pitchFamily="34" charset="0"/>
              </a:rPr>
              <a:t>83%</a:t>
            </a:r>
          </a:p>
          <a:p>
            <a:pPr algn="ctr"/>
            <a:r>
              <a:rPr lang="fr-FR" sz="1200" b="1" dirty="0">
                <a:latin typeface="Avenir Next LT Pro" panose="020B0504020202020204" pitchFamily="34" charset="0"/>
              </a:rPr>
              <a:t>des candidats se disent attentifs et sensibles à la culture des entreprises qu’ils imaginent rejoindre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5ECA2A-4382-1299-A39A-C72779B6DFC8}"/>
              </a:ext>
            </a:extLst>
          </p:cNvPr>
          <p:cNvSpPr/>
          <p:nvPr/>
        </p:nvSpPr>
        <p:spPr>
          <a:xfrm>
            <a:off x="2461855" y="1837423"/>
            <a:ext cx="1774084" cy="1774084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rgbClr val="164270"/>
                </a:solidFill>
                <a:latin typeface="Avenir Next LT Pro" panose="020B0504020202020204" pitchFamily="34" charset="0"/>
              </a:rPr>
              <a:t>520 000</a:t>
            </a:r>
          </a:p>
          <a:p>
            <a:pPr algn="ctr"/>
            <a:r>
              <a:rPr lang="fr-FR" sz="1200" b="1" dirty="0">
                <a:solidFill>
                  <a:srgbClr val="164270"/>
                </a:solidFill>
                <a:latin typeface="Avenir Next LT Pro"/>
                <a:cs typeface="Aharoni"/>
              </a:rPr>
              <a:t>nombre de démissions au 1</a:t>
            </a:r>
            <a:r>
              <a:rPr lang="fr-FR" sz="1200" b="1" baseline="30000" dirty="0">
                <a:solidFill>
                  <a:srgbClr val="164270"/>
                </a:solidFill>
                <a:latin typeface="Avenir Next LT Pro"/>
                <a:cs typeface="Aharoni"/>
              </a:rPr>
              <a:t>er</a:t>
            </a:r>
            <a:r>
              <a:rPr lang="fr-FR" sz="1200" b="1" dirty="0">
                <a:solidFill>
                  <a:srgbClr val="164270"/>
                </a:solidFill>
                <a:latin typeface="Avenir Next LT Pro"/>
                <a:cs typeface="Aharoni"/>
              </a:rPr>
              <a:t> trimestre 2022</a:t>
            </a:r>
            <a:endParaRPr lang="fr-FR" sz="1200" b="1" dirty="0">
              <a:solidFill>
                <a:srgbClr val="164270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7A55C08-324E-8B84-B38D-457179FD20BC}"/>
              </a:ext>
            </a:extLst>
          </p:cNvPr>
          <p:cNvSpPr/>
          <p:nvPr/>
        </p:nvSpPr>
        <p:spPr>
          <a:xfrm>
            <a:off x="4305449" y="3692098"/>
            <a:ext cx="1774084" cy="1774084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rgbClr val="D5654F"/>
                </a:solidFill>
                <a:latin typeface="Avenir Next LT Pro" panose="020B0504020202020204" pitchFamily="34" charset="0"/>
              </a:rPr>
              <a:t>55%</a:t>
            </a:r>
          </a:p>
          <a:p>
            <a:pPr algn="ctr"/>
            <a:r>
              <a:rPr lang="fr-FR" sz="1200" b="1" dirty="0">
                <a:solidFill>
                  <a:srgbClr val="D5654F"/>
                </a:solidFill>
                <a:latin typeface="Avenir Next LT Pro"/>
                <a:cs typeface="Aharoni"/>
              </a:rPr>
              <a:t>de la population active travaillerait ainsi, c'est à dire à distance au moins une journée par semaine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19E2D7F-8FF5-8E58-FDFB-63D8A7EB2BE9}"/>
              </a:ext>
            </a:extLst>
          </p:cNvPr>
          <p:cNvSpPr/>
          <p:nvPr/>
        </p:nvSpPr>
        <p:spPr>
          <a:xfrm>
            <a:off x="6149043" y="3692098"/>
            <a:ext cx="1774084" cy="1774084"/>
          </a:xfrm>
          <a:prstGeom prst="rect">
            <a:avLst/>
          </a:prstGeom>
          <a:solidFill>
            <a:srgbClr val="16427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latin typeface="Avenir Next LT Pro" panose="020B0504020202020204" pitchFamily="34" charset="0"/>
              </a:rPr>
              <a:t>2 500 000</a:t>
            </a:r>
          </a:p>
          <a:p>
            <a:pPr algn="ctr"/>
            <a:r>
              <a:rPr lang="fr-FR" sz="1200" b="1" dirty="0">
                <a:solidFill>
                  <a:schemeClr val="bg1"/>
                </a:solidFill>
                <a:latin typeface="Avenir Next LT Pro"/>
                <a:cs typeface="Aharoni"/>
              </a:rPr>
              <a:t>De cas de burn-out en France en 2022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05F818D-435C-10FE-4827-C913FC1F2501}"/>
              </a:ext>
            </a:extLst>
          </p:cNvPr>
          <p:cNvSpPr/>
          <p:nvPr/>
        </p:nvSpPr>
        <p:spPr>
          <a:xfrm>
            <a:off x="7992637" y="1837423"/>
            <a:ext cx="1774084" cy="1774084"/>
          </a:xfrm>
          <a:prstGeom prst="rect">
            <a:avLst/>
          </a:prstGeom>
          <a:solidFill>
            <a:srgbClr val="D5654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latin typeface="Avenir Next LT Pro" panose="020B0504020202020204" pitchFamily="34" charset="0"/>
              </a:rPr>
              <a:t>837  000</a:t>
            </a:r>
          </a:p>
          <a:p>
            <a:pPr algn="ctr"/>
            <a:r>
              <a:rPr lang="fr-FR" sz="1200" b="1" dirty="0">
                <a:latin typeface="Avenir Next LT Pro" panose="020B0504020202020204" pitchFamily="34" charset="0"/>
              </a:rPr>
              <a:t>contrats d'apprentissage ont commencé en 2022 (+14 % par rapport à 2021)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D3407C6-3609-E00D-DD27-F50AC004CE9A}"/>
              </a:ext>
            </a:extLst>
          </p:cNvPr>
          <p:cNvSpPr/>
          <p:nvPr/>
        </p:nvSpPr>
        <p:spPr>
          <a:xfrm>
            <a:off x="6149043" y="1837423"/>
            <a:ext cx="1774084" cy="1774084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rgbClr val="164270"/>
                </a:solidFill>
                <a:latin typeface="Avenir Next LT Pro" panose="020B0504020202020204" pitchFamily="34" charset="0"/>
              </a:rPr>
              <a:t>38,8</a:t>
            </a:r>
          </a:p>
          <a:p>
            <a:pPr algn="ctr"/>
            <a:r>
              <a:rPr lang="fr-FR" sz="1600" b="0" i="0" dirty="0">
                <a:solidFill>
                  <a:srgbClr val="333333"/>
                </a:solidFill>
                <a:effectLst/>
                <a:latin typeface="Frutiger"/>
              </a:rPr>
              <a:t>  </a:t>
            </a:r>
            <a:r>
              <a:rPr lang="fr-FR" sz="1200" b="1" dirty="0">
                <a:solidFill>
                  <a:srgbClr val="164270"/>
                </a:solidFill>
                <a:latin typeface="Avenir Next LT Pro"/>
                <a:cs typeface="Aharoni"/>
              </a:rPr>
              <a:t>jours est la moyenne annuelle d’absence par salarié en 2021 (contre 36,2 jours en 2019)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8A9B063-D47B-3BC0-16A2-5A65E656EACE}"/>
              </a:ext>
            </a:extLst>
          </p:cNvPr>
          <p:cNvSpPr/>
          <p:nvPr/>
        </p:nvSpPr>
        <p:spPr>
          <a:xfrm>
            <a:off x="7992637" y="3692098"/>
            <a:ext cx="1774084" cy="1774084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rgbClr val="D5654F"/>
                </a:solidFill>
                <a:latin typeface="Avenir Next LT Pro" panose="020B0504020202020204" pitchFamily="34" charset="0"/>
              </a:rPr>
              <a:t>80%</a:t>
            </a:r>
          </a:p>
          <a:p>
            <a:pPr algn="ctr"/>
            <a:r>
              <a:rPr lang="fr-FR" sz="1200" b="1" dirty="0">
                <a:solidFill>
                  <a:srgbClr val="D5654F"/>
                </a:solidFill>
                <a:latin typeface="Avenir Next LT Pro"/>
                <a:cs typeface="Aharoni"/>
              </a:rPr>
              <a:t>Des actifs veulent un travail en adéquation avec le défi climatique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865264A8-67E0-6956-19F9-F4AF17726224}"/>
              </a:ext>
            </a:extLst>
          </p:cNvPr>
          <p:cNvSpPr txBox="1"/>
          <p:nvPr/>
        </p:nvSpPr>
        <p:spPr>
          <a:xfrm>
            <a:off x="1620549" y="5712207"/>
            <a:ext cx="891796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algn="ctr">
              <a:buClr>
                <a:srgbClr val="353C7A"/>
              </a:buClr>
              <a:buSzPts val="1800"/>
            </a:pPr>
            <a:r>
              <a:rPr lang="fr-FR" sz="2200" b="1" dirty="0">
                <a:solidFill>
                  <a:srgbClr val="D5654F"/>
                </a:solidFill>
                <a:latin typeface="Avenir Next LT Pro"/>
                <a:ea typeface="Avenir"/>
                <a:cs typeface="Aharoni"/>
                <a:sym typeface="Avenir"/>
              </a:rPr>
              <a:t>Notre ambition est de former les RH sur leurs sujets prioritaires </a:t>
            </a:r>
            <a:endParaRPr lang="fr-FR" sz="2200" b="1" dirty="0">
              <a:solidFill>
                <a:srgbClr val="D5654F"/>
              </a:solidFill>
              <a:latin typeface="Avenir Next LT Pro" panose="020B0504020202020204" pitchFamily="34" charset="0"/>
              <a:ea typeface="Avenir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5707173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8065F3628A0C4BA012A1EC2ECBCD55" ma:contentTypeVersion="2" ma:contentTypeDescription="Create a new document." ma:contentTypeScope="" ma:versionID="e4642f6df9e92f86539863050cce4f8d">
  <xsd:schema xmlns:xsd="http://www.w3.org/2001/XMLSchema" xmlns:xs="http://www.w3.org/2001/XMLSchema" xmlns:p="http://schemas.microsoft.com/office/2006/metadata/properties" xmlns:ns2="0a1ba2c9-4e68-4a29-a115-9913d0603b6a" targetNamespace="http://schemas.microsoft.com/office/2006/metadata/properties" ma:root="true" ma:fieldsID="b409999a53e9b05dde0bf716a27154dd" ns2:_="">
    <xsd:import namespace="0a1ba2c9-4e68-4a29-a115-9913d0603b6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1ba2c9-4e68-4a29-a115-9913d0603b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7C48E92-B59B-4EAF-9035-08279B305873}">
  <ds:schemaRefs>
    <ds:schemaRef ds:uri="0a1ba2c9-4e68-4a29-a115-9913d0603b6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A83FE4B-A116-452E-9690-CB759F9F6C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855B1EE-4D8A-4F31-8B24-D6BC298C3A15}">
  <ds:schemaRefs>
    <ds:schemaRef ds:uri="http://purl.org/dc/dcmitype/"/>
    <ds:schemaRef ds:uri="http://purl.org/dc/elements/1.1/"/>
    <ds:schemaRef ds:uri="http://schemas.microsoft.com/office/2006/metadata/properties"/>
    <ds:schemaRef ds:uri="http://www.w3.org/XML/1998/namespace"/>
    <ds:schemaRef ds:uri="0a1ba2c9-4e68-4a29-a115-9913d0603b6a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1723</Words>
  <Application>Microsoft Office PowerPoint</Application>
  <PresentationFormat>Grand écran</PresentationFormat>
  <Paragraphs>333</Paragraphs>
  <Slides>21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9" baseType="lpstr">
      <vt:lpstr>Arial</vt:lpstr>
      <vt:lpstr>Avenir</vt:lpstr>
      <vt:lpstr>Avenir Next LT Pro</vt:lpstr>
      <vt:lpstr>Avenir Next LT Pro Demi</vt:lpstr>
      <vt:lpstr>Calibri</vt:lpstr>
      <vt:lpstr>Frutiger</vt:lpstr>
      <vt:lpstr>Noto Sans Symbols</vt:lpstr>
      <vt:lpstr>Thème Office</vt:lpstr>
      <vt:lpstr>Présentation PowerPoint</vt:lpstr>
      <vt:lpstr>Le projet</vt:lpstr>
      <vt:lpstr>Nos ambitions</vt:lpstr>
      <vt:lpstr>La formation</vt:lpstr>
      <vt:lpstr>La formation : un marché en croissance</vt:lpstr>
      <vt:lpstr>La formation : un secteur en plein essor</vt:lpstr>
      <vt:lpstr>LEARNS RH</vt:lpstr>
      <vt:lpstr>Indicateurs clés de la population RH</vt:lpstr>
      <vt:lpstr>Chiffres clés Marché</vt:lpstr>
      <vt:lpstr>Les principaux concurrents</vt:lpstr>
      <vt:lpstr>Environnement concurrentiel </vt:lpstr>
      <vt:lpstr>Présentation PowerPoint</vt:lpstr>
      <vt:lpstr>La structure de l’offre LEARNS RH</vt:lpstr>
      <vt:lpstr>L’approche pédagogique LEARNS</vt:lpstr>
      <vt:lpstr>Les formats LEARNS RH</vt:lpstr>
      <vt:lpstr>Les thèmes</vt:lpstr>
      <vt:lpstr>Exemples de sujets</vt:lpstr>
      <vt:lpstr>Parmi nos intervenants</vt:lpstr>
      <vt:lpstr>Focus sur Le cube : un parcours RH Certifié</vt:lpstr>
      <vt:lpstr>Temps Forts </vt:lpstr>
      <vt:lpstr>L’équipe projet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Xavier AUZANNEAU</dc:creator>
  <cp:lastModifiedBy>Xavier AUZANNEAU</cp:lastModifiedBy>
  <cp:revision>6</cp:revision>
  <dcterms:created xsi:type="dcterms:W3CDTF">2022-07-14T16:17:13Z</dcterms:created>
  <dcterms:modified xsi:type="dcterms:W3CDTF">2023-06-01T06:26:45Z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0x010100428065F3628A0C4BA012A1EC2ECBCD55</vt:lpwstr>
  </property>
</Properties>
</file>